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5"/>
  </p:sldMasterIdLst>
  <p:notesMasterIdLst>
    <p:notesMasterId r:id="rId29"/>
  </p:notesMasterIdLst>
  <p:handoutMasterIdLst>
    <p:handoutMasterId r:id="rId30"/>
  </p:handoutMasterIdLst>
  <p:sldIdLst>
    <p:sldId id="271" r:id="rId6"/>
    <p:sldId id="345" r:id="rId7"/>
    <p:sldId id="368" r:id="rId8"/>
    <p:sldId id="388" r:id="rId9"/>
    <p:sldId id="364" r:id="rId10"/>
    <p:sldId id="366" r:id="rId11"/>
    <p:sldId id="371" r:id="rId12"/>
    <p:sldId id="372" r:id="rId13"/>
    <p:sldId id="373" r:id="rId14"/>
    <p:sldId id="374" r:id="rId15"/>
    <p:sldId id="375" r:id="rId16"/>
    <p:sldId id="389" r:id="rId17"/>
    <p:sldId id="377" r:id="rId18"/>
    <p:sldId id="378" r:id="rId19"/>
    <p:sldId id="379" r:id="rId20"/>
    <p:sldId id="380" r:id="rId21"/>
    <p:sldId id="381" r:id="rId22"/>
    <p:sldId id="382" r:id="rId23"/>
    <p:sldId id="383" r:id="rId24"/>
    <p:sldId id="384" r:id="rId25"/>
    <p:sldId id="390" r:id="rId26"/>
    <p:sldId id="386" r:id="rId27"/>
    <p:sldId id="272" r:id="rId28"/>
  </p:sldIdLst>
  <p:sldSz cx="12192000" cy="6858000"/>
  <p:notesSz cx="6858000" cy="9144000"/>
  <p:defaultTextStyle>
    <a:defPPr>
      <a:defRPr lang="zh-CN"/>
    </a:defPPr>
    <a:lvl1pPr algn="l" defTabSz="609585" rtl="0" fontAlgn="base">
      <a:spcBef>
        <a:spcPct val="0"/>
      </a:spcBef>
      <a:spcAft>
        <a:spcPct val="0"/>
      </a:spcAft>
      <a:defRPr kern="1200">
        <a:solidFill>
          <a:schemeClr val="tx1"/>
        </a:solidFill>
        <a:latin typeface="Calibri" pitchFamily="34" charset="0"/>
        <a:ea typeface="宋体" pitchFamily="2" charset="-122"/>
        <a:cs typeface="+mn-cs"/>
      </a:defRPr>
    </a:lvl1pPr>
    <a:lvl2pPr marL="609585" algn="l" defTabSz="609585" rtl="0" fontAlgn="base">
      <a:spcBef>
        <a:spcPct val="0"/>
      </a:spcBef>
      <a:spcAft>
        <a:spcPct val="0"/>
      </a:spcAft>
      <a:defRPr kern="1200">
        <a:solidFill>
          <a:schemeClr val="tx1"/>
        </a:solidFill>
        <a:latin typeface="Calibri" pitchFamily="34" charset="0"/>
        <a:ea typeface="宋体" pitchFamily="2" charset="-122"/>
        <a:cs typeface="+mn-cs"/>
      </a:defRPr>
    </a:lvl2pPr>
    <a:lvl3pPr marL="1219170" algn="l" defTabSz="609585" rtl="0" fontAlgn="base">
      <a:spcBef>
        <a:spcPct val="0"/>
      </a:spcBef>
      <a:spcAft>
        <a:spcPct val="0"/>
      </a:spcAft>
      <a:defRPr kern="1200">
        <a:solidFill>
          <a:schemeClr val="tx1"/>
        </a:solidFill>
        <a:latin typeface="Calibri" pitchFamily="34" charset="0"/>
        <a:ea typeface="宋体" pitchFamily="2" charset="-122"/>
        <a:cs typeface="+mn-cs"/>
      </a:defRPr>
    </a:lvl3pPr>
    <a:lvl4pPr marL="1828754" algn="l" defTabSz="609585" rtl="0" fontAlgn="base">
      <a:spcBef>
        <a:spcPct val="0"/>
      </a:spcBef>
      <a:spcAft>
        <a:spcPct val="0"/>
      </a:spcAft>
      <a:defRPr kern="1200">
        <a:solidFill>
          <a:schemeClr val="tx1"/>
        </a:solidFill>
        <a:latin typeface="Calibri" pitchFamily="34" charset="0"/>
        <a:ea typeface="宋体" pitchFamily="2" charset="-122"/>
        <a:cs typeface="+mn-cs"/>
      </a:defRPr>
    </a:lvl4pPr>
    <a:lvl5pPr marL="2438339" algn="l" defTabSz="609585" rtl="0" fontAlgn="base">
      <a:spcBef>
        <a:spcPct val="0"/>
      </a:spcBef>
      <a:spcAft>
        <a:spcPct val="0"/>
      </a:spcAft>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E00"/>
    <a:srgbClr val="5ACBF5"/>
    <a:srgbClr val="0070B1"/>
    <a:srgbClr val="595757"/>
    <a:srgbClr val="00F0BE"/>
    <a:srgbClr val="D200BE"/>
    <a:srgbClr val="00B4FF"/>
    <a:srgbClr val="008FD4"/>
    <a:srgbClr val="8CC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50" autoAdjust="0"/>
  </p:normalViewPr>
  <p:slideViewPr>
    <p:cSldViewPr snapToGrid="0" snapToObjects="1">
      <p:cViewPr varScale="1">
        <p:scale>
          <a:sx n="50" d="100"/>
          <a:sy n="50" d="100"/>
        </p:scale>
        <p:origin x="845" y="4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1" sz="1200">
                <a:latin typeface="+mn-lt"/>
                <a:ea typeface="+mn-ea"/>
                <a:cs typeface="+mn-cs"/>
              </a:defRPr>
            </a:lvl1pPr>
          </a:lstStyle>
          <a:p>
            <a:pPr>
              <a:defRPr/>
            </a:pPr>
            <a:fld id="{EA3B6152-5661-4820-97D8-A9EBF0B8551D}" type="datetimeFigureOut">
              <a:rPr lang="zh-CN" altLang="en-US"/>
              <a:pPr>
                <a:defRPr/>
              </a:pPr>
              <a:t>2020/5/29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1" sz="1200">
                <a:latin typeface="+mn-lt"/>
                <a:ea typeface="+mn-ea"/>
                <a:cs typeface="+mn-cs"/>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1" sz="1200">
                <a:latin typeface="+mn-lt"/>
                <a:ea typeface="+mn-ea"/>
                <a:cs typeface="+mn-cs"/>
              </a:defRPr>
            </a:lvl1pPr>
          </a:lstStyle>
          <a:p>
            <a:pPr>
              <a:defRPr/>
            </a:pPr>
            <a:fld id="{3F16CE94-C4D5-414E-8E9B-8D3B1C1650E9}" type="slidenum">
              <a:rPr lang="zh-CN" altLang="en-US"/>
              <a:pPr>
                <a:defRPr/>
              </a:pPr>
              <a:t>‹#›</a:t>
            </a:fld>
            <a:endParaRPr lang="zh-CN" altLang="en-US"/>
          </a:p>
        </p:txBody>
      </p:sp>
    </p:spTree>
    <p:extLst>
      <p:ext uri="{BB962C8B-B14F-4D97-AF65-F5344CB8AC3E}">
        <p14:creationId xmlns:p14="http://schemas.microsoft.com/office/powerpoint/2010/main" val="250652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3422A-23AC-456C-B6BF-C3FB1A5960F3}"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4F284-2B7F-4C4F-A67B-F3679DED609B}" type="slidenum">
              <a:rPr lang="zh-CN" altLang="en-US" smtClean="0"/>
              <a:t>‹#›</a:t>
            </a:fld>
            <a:endParaRPr lang="zh-CN" altLang="en-US"/>
          </a:p>
        </p:txBody>
      </p:sp>
    </p:spTree>
    <p:extLst>
      <p:ext uri="{BB962C8B-B14F-4D97-AF65-F5344CB8AC3E}">
        <p14:creationId xmlns:p14="http://schemas.microsoft.com/office/powerpoint/2010/main" val="81023404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a:t>
            </a:fld>
            <a:endParaRPr lang="zh-CN" altLang="en-US"/>
          </a:p>
        </p:txBody>
      </p:sp>
    </p:spTree>
    <p:extLst>
      <p:ext uri="{BB962C8B-B14F-4D97-AF65-F5344CB8AC3E}">
        <p14:creationId xmlns:p14="http://schemas.microsoft.com/office/powerpoint/2010/main" val="3922855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10</a:t>
            </a:fld>
            <a:endParaRPr lang="zh-CN" altLang="en-US"/>
          </a:p>
        </p:txBody>
      </p:sp>
    </p:spTree>
    <p:extLst>
      <p:ext uri="{BB962C8B-B14F-4D97-AF65-F5344CB8AC3E}">
        <p14:creationId xmlns:p14="http://schemas.microsoft.com/office/powerpoint/2010/main" val="999429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11</a:t>
            </a:fld>
            <a:endParaRPr lang="zh-CN" altLang="en-US"/>
          </a:p>
        </p:txBody>
      </p:sp>
    </p:spTree>
    <p:extLst>
      <p:ext uri="{BB962C8B-B14F-4D97-AF65-F5344CB8AC3E}">
        <p14:creationId xmlns:p14="http://schemas.microsoft.com/office/powerpoint/2010/main" val="3278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12</a:t>
            </a:fld>
            <a:endParaRPr lang="zh-CN" altLang="en-US"/>
          </a:p>
        </p:txBody>
      </p:sp>
    </p:spTree>
    <p:extLst>
      <p:ext uri="{BB962C8B-B14F-4D97-AF65-F5344CB8AC3E}">
        <p14:creationId xmlns:p14="http://schemas.microsoft.com/office/powerpoint/2010/main" val="331604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纠正备注</a:t>
            </a:r>
            <a:r>
              <a:rPr lang="en-US" altLang="zh-CN" dirty="0" smtClean="0"/>
              <a:t>:</a:t>
            </a:r>
            <a:r>
              <a:rPr lang="en-US" altLang="zh-CN" baseline="0" dirty="0" smtClean="0"/>
              <a:t> </a:t>
            </a:r>
            <a:r>
              <a:rPr lang="zh-CN" altLang="en-US" baseline="0" dirty="0" smtClean="0"/>
              <a:t>集成模型主要分为</a:t>
            </a:r>
            <a:r>
              <a:rPr lang="en-US" altLang="zh-CN" baseline="0" dirty="0" smtClean="0"/>
              <a:t>: Bagging</a:t>
            </a:r>
            <a:r>
              <a:rPr lang="zh-CN" altLang="en-US" baseline="0" dirty="0" smtClean="0"/>
              <a:t>与</a:t>
            </a:r>
            <a:r>
              <a:rPr lang="en-US" altLang="zh-CN" baseline="0" smtClean="0"/>
              <a:t>Bossting</a:t>
            </a: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13</a:t>
            </a:fld>
            <a:endParaRPr lang="zh-CN" altLang="en-US"/>
          </a:p>
        </p:txBody>
      </p:sp>
    </p:spTree>
    <p:extLst>
      <p:ext uri="{BB962C8B-B14F-4D97-AF65-F5344CB8AC3E}">
        <p14:creationId xmlns:p14="http://schemas.microsoft.com/office/powerpoint/2010/main" val="28249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Em</a:t>
            </a:r>
            <a:r>
              <a:rPr lang="en-US" altLang="zh-CN" dirty="0" smtClean="0"/>
              <a:t> </a:t>
            </a:r>
            <a:r>
              <a:rPr lang="zh-CN" altLang="en-US" dirty="0" smtClean="0"/>
              <a:t>二分</a:t>
            </a: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14</a:t>
            </a:fld>
            <a:endParaRPr lang="zh-CN" altLang="en-US"/>
          </a:p>
        </p:txBody>
      </p:sp>
    </p:spTree>
    <p:extLst>
      <p:ext uri="{BB962C8B-B14F-4D97-AF65-F5344CB8AC3E}">
        <p14:creationId xmlns:p14="http://schemas.microsoft.com/office/powerpoint/2010/main" val="2225620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Em</a:t>
            </a:r>
            <a:r>
              <a:rPr lang="en-US" altLang="zh-CN" dirty="0" smtClean="0"/>
              <a:t> </a:t>
            </a:r>
          </a:p>
          <a:p>
            <a:r>
              <a:rPr lang="zh-CN" altLang="en-US" dirty="0" smtClean="0"/>
              <a:t>二分  </a:t>
            </a:r>
            <a:endParaRPr lang="en-US" altLang="zh-CN" dirty="0" smtClean="0"/>
          </a:p>
          <a:p>
            <a:r>
              <a:rPr lang="en-US" altLang="zh-CN" dirty="0" smtClean="0"/>
              <a:t>S1*G   S*G+T*alfa</a:t>
            </a:r>
          </a:p>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15</a:t>
            </a:fld>
            <a:endParaRPr lang="zh-CN" altLang="en-US"/>
          </a:p>
        </p:txBody>
      </p:sp>
    </p:spTree>
    <p:extLst>
      <p:ext uri="{BB962C8B-B14F-4D97-AF65-F5344CB8AC3E}">
        <p14:creationId xmlns:p14="http://schemas.microsoft.com/office/powerpoint/2010/main" val="24783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集成算法是竞赛与论文神器，当我们更关注于结果时不妨来试试</a:t>
            </a:r>
            <a:endParaRPr lang="en-US" altLang="zh-CN" dirty="0" smtClean="0"/>
          </a:p>
          <a:p>
            <a:endParaRPr lang="en-US" altLang="zh-CN" dirty="0" smtClean="0"/>
          </a:p>
          <a:p>
            <a:r>
              <a:rPr lang="zh-CN" altLang="en-US" dirty="0" smtClean="0"/>
              <a:t>堆叠在一起确实能使得准确率提升，但是速度是个问题</a:t>
            </a:r>
            <a:r>
              <a:rPr lang="en-US" altLang="zh-CN" dirty="0" smtClean="0"/>
              <a:t/>
            </a:r>
            <a:br>
              <a:rPr lang="en-US" altLang="zh-CN" dirty="0" smtClean="0"/>
            </a:br>
            <a:r>
              <a:rPr lang="zh-CN" altLang="en-US" dirty="0" smtClean="0"/>
              <a:t>分阶段：第一阶段得出各自结果，第二阶段再用前一阶段结果训练</a:t>
            </a:r>
            <a:endParaRPr lang="en-US" altLang="zh-CN" dirty="0" smtClean="0"/>
          </a:p>
          <a:p>
            <a:r>
              <a:rPr lang="zh-CN" altLang="en-US" dirty="0" smtClean="0"/>
              <a:t>可以堆叠各种各样的分类器（</a:t>
            </a:r>
            <a:r>
              <a:rPr lang="en-US" altLang="zh-CN" dirty="0" smtClean="0"/>
              <a:t>KNN,SVM,RF</a:t>
            </a:r>
            <a:r>
              <a:rPr lang="zh-CN" altLang="en-US" dirty="0" smtClean="0"/>
              <a:t>等等）</a:t>
            </a:r>
            <a:endParaRPr lang="en-US" altLang="zh-CN" dirty="0" smtClean="0"/>
          </a:p>
          <a:p>
            <a:endParaRPr lang="en-US" altLang="zh-CN" dirty="0" smtClean="0"/>
          </a:p>
          <a:p>
            <a:endParaRPr lang="en-US" altLang="zh-CN" dirty="0" smtClean="0"/>
          </a:p>
          <a:p>
            <a:r>
              <a:rPr lang="en-US" altLang="zh-CN" sz="1600" b="0" i="0" kern="1200" dirty="0" smtClean="0">
                <a:solidFill>
                  <a:schemeClr val="tx1"/>
                </a:solidFill>
                <a:effectLst/>
                <a:latin typeface="+mn-lt"/>
                <a:ea typeface="+mn-ea"/>
                <a:cs typeface="+mn-cs"/>
              </a:rPr>
              <a:t>Bagging</a:t>
            </a:r>
            <a:r>
              <a:rPr lang="zh-CN" altLang="en-US" sz="1600" b="0" i="0" kern="1200" dirty="0" smtClean="0">
                <a:solidFill>
                  <a:schemeClr val="tx1"/>
                </a:solidFill>
                <a:effectLst/>
                <a:latin typeface="+mn-lt"/>
                <a:ea typeface="+mn-ea"/>
                <a:cs typeface="+mn-cs"/>
              </a:rPr>
              <a:t>和</a:t>
            </a:r>
            <a:r>
              <a:rPr lang="en-US" altLang="zh-CN" sz="1600" b="0" i="0" kern="1200" dirty="0" smtClean="0">
                <a:solidFill>
                  <a:schemeClr val="tx1"/>
                </a:solidFill>
                <a:effectLst/>
                <a:latin typeface="+mn-lt"/>
                <a:ea typeface="+mn-ea"/>
                <a:cs typeface="+mn-cs"/>
              </a:rPr>
              <a:t>Boosting</a:t>
            </a:r>
            <a:r>
              <a:rPr lang="zh-CN" altLang="en-US" sz="1600" b="0" i="0" kern="1200" dirty="0" smtClean="0">
                <a:solidFill>
                  <a:schemeClr val="tx1"/>
                </a:solidFill>
                <a:effectLst/>
                <a:latin typeface="+mn-lt"/>
                <a:ea typeface="+mn-ea"/>
                <a:cs typeface="+mn-cs"/>
              </a:rPr>
              <a:t>的区别：</a:t>
            </a:r>
          </a:p>
          <a:p>
            <a:r>
              <a:rPr lang="en-US" altLang="zh-CN" sz="1600" b="0" i="0" kern="1200" dirty="0" smtClean="0">
                <a:solidFill>
                  <a:schemeClr val="tx1"/>
                </a:solidFill>
                <a:effectLst/>
                <a:latin typeface="+mn-lt"/>
                <a:ea typeface="+mn-ea"/>
                <a:cs typeface="+mn-cs"/>
              </a:rPr>
              <a:t>1</a:t>
            </a:r>
            <a:r>
              <a:rPr lang="zh-CN" altLang="en-US" sz="1600" b="0" i="0" kern="1200" dirty="0" smtClean="0">
                <a:solidFill>
                  <a:schemeClr val="tx1"/>
                </a:solidFill>
                <a:effectLst/>
                <a:latin typeface="+mn-lt"/>
                <a:ea typeface="+mn-ea"/>
                <a:cs typeface="+mn-cs"/>
              </a:rPr>
              <a:t>）样本选择上：</a:t>
            </a:r>
          </a:p>
          <a:p>
            <a:r>
              <a:rPr lang="en-US" altLang="zh-CN" sz="1600" b="0" i="0" kern="1200" dirty="0" smtClean="0">
                <a:solidFill>
                  <a:schemeClr val="tx1"/>
                </a:solidFill>
                <a:effectLst/>
                <a:latin typeface="+mn-lt"/>
                <a:ea typeface="+mn-ea"/>
                <a:cs typeface="+mn-cs"/>
              </a:rPr>
              <a:t>Bagging</a:t>
            </a:r>
            <a:r>
              <a:rPr lang="zh-CN" altLang="en-US" sz="1600" b="0" i="0" kern="1200" dirty="0" smtClean="0">
                <a:solidFill>
                  <a:schemeClr val="tx1"/>
                </a:solidFill>
                <a:effectLst/>
                <a:latin typeface="+mn-lt"/>
                <a:ea typeface="+mn-ea"/>
                <a:cs typeface="+mn-cs"/>
              </a:rPr>
              <a:t>：训练集是在原始集中有放回选取的，从原始集中选出的各轮训练集之间是独立的。</a:t>
            </a:r>
          </a:p>
          <a:p>
            <a:r>
              <a:rPr lang="en-US" altLang="zh-CN" sz="1600" b="0" i="0" kern="1200" dirty="0" smtClean="0">
                <a:solidFill>
                  <a:schemeClr val="tx1"/>
                </a:solidFill>
                <a:effectLst/>
                <a:latin typeface="+mn-lt"/>
                <a:ea typeface="+mn-ea"/>
                <a:cs typeface="+mn-cs"/>
              </a:rPr>
              <a:t>Boosting</a:t>
            </a:r>
            <a:r>
              <a:rPr lang="zh-CN" altLang="en-US" sz="1600" b="0" i="0" kern="1200" dirty="0" smtClean="0">
                <a:solidFill>
                  <a:schemeClr val="tx1"/>
                </a:solidFill>
                <a:effectLst/>
                <a:latin typeface="+mn-lt"/>
                <a:ea typeface="+mn-ea"/>
                <a:cs typeface="+mn-cs"/>
              </a:rPr>
              <a:t>：每一轮的训练集不变，只是训练集中每个样例在分类器中的权重发生变化。而权值是根据上一轮的分类结果进行调整。</a:t>
            </a:r>
          </a:p>
          <a:p>
            <a:r>
              <a:rPr lang="en-US" altLang="zh-CN" sz="1600" b="0" i="0" kern="1200" dirty="0" smtClean="0">
                <a:solidFill>
                  <a:schemeClr val="tx1"/>
                </a:solidFill>
                <a:effectLst/>
                <a:latin typeface="+mn-lt"/>
                <a:ea typeface="+mn-ea"/>
                <a:cs typeface="+mn-cs"/>
              </a:rPr>
              <a:t>2</a:t>
            </a:r>
            <a:r>
              <a:rPr lang="zh-CN" altLang="en-US" sz="1600" b="0" i="0" kern="1200" dirty="0" smtClean="0">
                <a:solidFill>
                  <a:schemeClr val="tx1"/>
                </a:solidFill>
                <a:effectLst/>
                <a:latin typeface="+mn-lt"/>
                <a:ea typeface="+mn-ea"/>
                <a:cs typeface="+mn-cs"/>
              </a:rPr>
              <a:t>）样例权重：</a:t>
            </a:r>
          </a:p>
          <a:p>
            <a:r>
              <a:rPr lang="en-US" altLang="zh-CN" sz="1600" b="0" i="0" kern="1200" dirty="0" smtClean="0">
                <a:solidFill>
                  <a:schemeClr val="tx1"/>
                </a:solidFill>
                <a:effectLst/>
                <a:latin typeface="+mn-lt"/>
                <a:ea typeface="+mn-ea"/>
                <a:cs typeface="+mn-cs"/>
              </a:rPr>
              <a:t>Bagging</a:t>
            </a:r>
            <a:r>
              <a:rPr lang="zh-CN" altLang="en-US" sz="1600" b="0" i="0" kern="1200" dirty="0" smtClean="0">
                <a:solidFill>
                  <a:schemeClr val="tx1"/>
                </a:solidFill>
                <a:effectLst/>
                <a:latin typeface="+mn-lt"/>
                <a:ea typeface="+mn-ea"/>
                <a:cs typeface="+mn-cs"/>
              </a:rPr>
              <a:t>：使用均匀取样，每个样例的权重相等</a:t>
            </a:r>
          </a:p>
          <a:p>
            <a:r>
              <a:rPr lang="en-US" altLang="zh-CN" sz="1600" b="0" i="0" kern="1200" dirty="0" smtClean="0">
                <a:solidFill>
                  <a:schemeClr val="tx1"/>
                </a:solidFill>
                <a:effectLst/>
                <a:latin typeface="+mn-lt"/>
                <a:ea typeface="+mn-ea"/>
                <a:cs typeface="+mn-cs"/>
              </a:rPr>
              <a:t>Boosting</a:t>
            </a:r>
            <a:r>
              <a:rPr lang="zh-CN" altLang="en-US" sz="1600" b="0" i="0" kern="1200" dirty="0" smtClean="0">
                <a:solidFill>
                  <a:schemeClr val="tx1"/>
                </a:solidFill>
                <a:effectLst/>
                <a:latin typeface="+mn-lt"/>
                <a:ea typeface="+mn-ea"/>
                <a:cs typeface="+mn-cs"/>
              </a:rPr>
              <a:t>：根据错误率不断调整样例的权值，错误率越大则权重越大。</a:t>
            </a:r>
          </a:p>
          <a:p>
            <a:r>
              <a:rPr lang="en-US" altLang="zh-CN" sz="1600" b="0" i="0" kern="1200" dirty="0" smtClean="0">
                <a:solidFill>
                  <a:schemeClr val="tx1"/>
                </a:solidFill>
                <a:effectLst/>
                <a:latin typeface="+mn-lt"/>
                <a:ea typeface="+mn-ea"/>
                <a:cs typeface="+mn-cs"/>
              </a:rPr>
              <a:t>3</a:t>
            </a:r>
            <a:r>
              <a:rPr lang="zh-CN" altLang="en-US" sz="1600" b="0" i="0" kern="1200" dirty="0" smtClean="0">
                <a:solidFill>
                  <a:schemeClr val="tx1"/>
                </a:solidFill>
                <a:effectLst/>
                <a:latin typeface="+mn-lt"/>
                <a:ea typeface="+mn-ea"/>
                <a:cs typeface="+mn-cs"/>
              </a:rPr>
              <a:t>）预测函数：</a:t>
            </a:r>
          </a:p>
          <a:p>
            <a:r>
              <a:rPr lang="en-US" altLang="zh-CN" sz="1600" b="0" i="0" kern="1200" dirty="0" smtClean="0">
                <a:solidFill>
                  <a:schemeClr val="tx1"/>
                </a:solidFill>
                <a:effectLst/>
                <a:latin typeface="+mn-lt"/>
                <a:ea typeface="+mn-ea"/>
                <a:cs typeface="+mn-cs"/>
              </a:rPr>
              <a:t>Bagging</a:t>
            </a:r>
            <a:r>
              <a:rPr lang="zh-CN" altLang="en-US" sz="1600" b="0" i="0" kern="1200" dirty="0" smtClean="0">
                <a:solidFill>
                  <a:schemeClr val="tx1"/>
                </a:solidFill>
                <a:effectLst/>
                <a:latin typeface="+mn-lt"/>
                <a:ea typeface="+mn-ea"/>
                <a:cs typeface="+mn-cs"/>
              </a:rPr>
              <a:t>：所有预测函数的权重相等。</a:t>
            </a:r>
          </a:p>
          <a:p>
            <a:r>
              <a:rPr lang="en-US" altLang="zh-CN" sz="1600" b="0" i="0" kern="1200" dirty="0" smtClean="0">
                <a:solidFill>
                  <a:schemeClr val="tx1"/>
                </a:solidFill>
                <a:effectLst/>
                <a:latin typeface="+mn-lt"/>
                <a:ea typeface="+mn-ea"/>
                <a:cs typeface="+mn-cs"/>
              </a:rPr>
              <a:t>Boosting</a:t>
            </a:r>
            <a:r>
              <a:rPr lang="zh-CN" altLang="en-US" sz="1600" b="0" i="0" kern="1200" dirty="0" smtClean="0">
                <a:solidFill>
                  <a:schemeClr val="tx1"/>
                </a:solidFill>
                <a:effectLst/>
                <a:latin typeface="+mn-lt"/>
                <a:ea typeface="+mn-ea"/>
                <a:cs typeface="+mn-cs"/>
              </a:rPr>
              <a:t>：每个弱分类器都有相应的权重，对于分类误差小的分类器会有更大的权重。</a:t>
            </a:r>
          </a:p>
          <a:p>
            <a:r>
              <a:rPr lang="en-US" altLang="zh-CN" sz="1600" b="0" i="0" kern="1200" dirty="0" smtClean="0">
                <a:solidFill>
                  <a:schemeClr val="tx1"/>
                </a:solidFill>
                <a:effectLst/>
                <a:latin typeface="+mn-lt"/>
                <a:ea typeface="+mn-ea"/>
                <a:cs typeface="+mn-cs"/>
              </a:rPr>
              <a:t>4</a:t>
            </a:r>
            <a:r>
              <a:rPr lang="zh-CN" altLang="en-US" sz="1600" b="0" i="0" kern="1200" dirty="0" smtClean="0">
                <a:solidFill>
                  <a:schemeClr val="tx1"/>
                </a:solidFill>
                <a:effectLst/>
                <a:latin typeface="+mn-lt"/>
                <a:ea typeface="+mn-ea"/>
                <a:cs typeface="+mn-cs"/>
              </a:rPr>
              <a:t>）并行计算：</a:t>
            </a:r>
          </a:p>
          <a:p>
            <a:r>
              <a:rPr lang="en-US" altLang="zh-CN" sz="1600" b="0" i="0" kern="1200" dirty="0" smtClean="0">
                <a:solidFill>
                  <a:schemeClr val="tx1"/>
                </a:solidFill>
                <a:effectLst/>
                <a:latin typeface="+mn-lt"/>
                <a:ea typeface="+mn-ea"/>
                <a:cs typeface="+mn-cs"/>
              </a:rPr>
              <a:t>Bagging</a:t>
            </a:r>
            <a:r>
              <a:rPr lang="zh-CN" altLang="en-US" sz="1600" b="0" i="0" kern="1200" dirty="0" smtClean="0">
                <a:solidFill>
                  <a:schemeClr val="tx1"/>
                </a:solidFill>
                <a:effectLst/>
                <a:latin typeface="+mn-lt"/>
                <a:ea typeface="+mn-ea"/>
                <a:cs typeface="+mn-cs"/>
              </a:rPr>
              <a:t>：各个预测函数可以并行生成</a:t>
            </a:r>
          </a:p>
          <a:p>
            <a:r>
              <a:rPr lang="en-US" altLang="zh-CN" sz="1600" b="0" i="0" kern="1200" dirty="0" smtClean="0">
                <a:solidFill>
                  <a:schemeClr val="tx1"/>
                </a:solidFill>
                <a:effectLst/>
                <a:latin typeface="+mn-lt"/>
                <a:ea typeface="+mn-ea"/>
                <a:cs typeface="+mn-cs"/>
              </a:rPr>
              <a:t>Boosting</a:t>
            </a:r>
            <a:r>
              <a:rPr lang="zh-CN" altLang="en-US" sz="1600" b="0" i="0" kern="1200" dirty="0" smtClean="0">
                <a:solidFill>
                  <a:schemeClr val="tx1"/>
                </a:solidFill>
                <a:effectLst/>
                <a:latin typeface="+mn-lt"/>
                <a:ea typeface="+mn-ea"/>
                <a:cs typeface="+mn-cs"/>
              </a:rPr>
              <a:t>：各个预测函数只能顺序生成，因为后一个模型参数需要前一轮模型的结果。</a:t>
            </a:r>
          </a:p>
          <a:p>
            <a:r>
              <a:rPr lang="zh-CN" altLang="en-US" sz="1600" b="0" i="0" kern="1200" dirty="0" smtClean="0">
                <a:solidFill>
                  <a:schemeClr val="tx1"/>
                </a:solidFill>
                <a:effectLst/>
                <a:latin typeface="+mn-lt"/>
                <a:ea typeface="+mn-ea"/>
                <a:cs typeface="+mn-cs"/>
              </a:rPr>
              <a:t> </a:t>
            </a:r>
          </a:p>
          <a:p>
            <a:r>
              <a:rPr lang="en-US" altLang="zh-CN" sz="1600" b="0" i="0" kern="1200" dirty="0" smtClean="0">
                <a:solidFill>
                  <a:schemeClr val="tx1"/>
                </a:solidFill>
                <a:effectLst/>
                <a:latin typeface="+mn-lt"/>
                <a:ea typeface="+mn-ea"/>
                <a:cs typeface="+mn-cs"/>
              </a:rPr>
              <a:t>4</a:t>
            </a:r>
            <a:r>
              <a:rPr lang="zh-CN" altLang="en-US" sz="1600" b="0" i="0" kern="1200" dirty="0" smtClean="0">
                <a:solidFill>
                  <a:schemeClr val="tx1"/>
                </a:solidFill>
                <a:effectLst/>
                <a:latin typeface="+mn-lt"/>
                <a:ea typeface="+mn-ea"/>
                <a:cs typeface="+mn-cs"/>
              </a:rPr>
              <a:t>、总结</a:t>
            </a:r>
          </a:p>
          <a:p>
            <a:r>
              <a:rPr lang="zh-CN" altLang="en-US" sz="1600" b="0" i="0" kern="1200" dirty="0" smtClean="0">
                <a:solidFill>
                  <a:schemeClr val="tx1"/>
                </a:solidFill>
                <a:effectLst/>
                <a:latin typeface="+mn-lt"/>
                <a:ea typeface="+mn-ea"/>
                <a:cs typeface="+mn-cs"/>
              </a:rPr>
              <a:t>这两种方法都是把若干个分类器整合为一个分类器的方法，只是整合的方式不一样，最终得到不一样的效果，将不同的分类算法套入到此类算法框架中一定程度上会提高了原单一分类器的分类效果，但是也增大了计算量。</a:t>
            </a:r>
          </a:p>
          <a:p>
            <a:r>
              <a:rPr lang="zh-CN" altLang="en-US" sz="1600" b="0" i="0" kern="1200" dirty="0" smtClean="0">
                <a:solidFill>
                  <a:schemeClr val="tx1"/>
                </a:solidFill>
                <a:effectLst/>
                <a:latin typeface="+mn-lt"/>
                <a:ea typeface="+mn-ea"/>
                <a:cs typeface="+mn-cs"/>
              </a:rPr>
              <a:t>下面是将决策树与这些算法框架进行结合所得到的新的算法：</a:t>
            </a:r>
          </a:p>
          <a:p>
            <a:r>
              <a:rPr lang="en-US" altLang="zh-CN" sz="1600" b="0" i="0" kern="1200" dirty="0" smtClean="0">
                <a:solidFill>
                  <a:schemeClr val="tx1"/>
                </a:solidFill>
                <a:effectLst/>
                <a:latin typeface="+mn-lt"/>
                <a:ea typeface="+mn-ea"/>
                <a:cs typeface="+mn-cs"/>
              </a:rPr>
              <a:t>1</a:t>
            </a:r>
            <a:r>
              <a:rPr lang="zh-CN" altLang="en-US" sz="1600" b="0" i="0" kern="1200" dirty="0" smtClean="0">
                <a:solidFill>
                  <a:schemeClr val="tx1"/>
                </a:solidFill>
                <a:effectLst/>
                <a:latin typeface="+mn-lt"/>
                <a:ea typeface="+mn-ea"/>
                <a:cs typeface="+mn-cs"/>
              </a:rPr>
              <a:t>）</a:t>
            </a:r>
            <a:r>
              <a:rPr lang="en-US" altLang="zh-CN" sz="1600" b="0" i="0" kern="1200" dirty="0" smtClean="0">
                <a:solidFill>
                  <a:schemeClr val="tx1"/>
                </a:solidFill>
                <a:effectLst/>
                <a:latin typeface="+mn-lt"/>
                <a:ea typeface="+mn-ea"/>
                <a:cs typeface="+mn-cs"/>
              </a:rPr>
              <a:t>Bagging + </a:t>
            </a:r>
            <a:r>
              <a:rPr lang="zh-CN" altLang="en-US" sz="1600" b="0" i="0" kern="1200" dirty="0" smtClean="0">
                <a:solidFill>
                  <a:schemeClr val="tx1"/>
                </a:solidFill>
                <a:effectLst/>
                <a:latin typeface="+mn-lt"/>
                <a:ea typeface="+mn-ea"/>
                <a:cs typeface="+mn-cs"/>
              </a:rPr>
              <a:t>决策树 </a:t>
            </a:r>
            <a:r>
              <a:rPr lang="en-US" altLang="zh-CN" sz="1600" b="0" i="0" kern="1200" dirty="0" smtClean="0">
                <a:solidFill>
                  <a:schemeClr val="tx1"/>
                </a:solidFill>
                <a:effectLst/>
                <a:latin typeface="+mn-lt"/>
                <a:ea typeface="+mn-ea"/>
                <a:cs typeface="+mn-cs"/>
              </a:rPr>
              <a:t>= </a:t>
            </a:r>
            <a:r>
              <a:rPr lang="zh-CN" altLang="en-US" sz="1600" b="0" i="0" kern="1200" dirty="0" smtClean="0">
                <a:solidFill>
                  <a:schemeClr val="tx1"/>
                </a:solidFill>
                <a:effectLst/>
                <a:latin typeface="+mn-lt"/>
                <a:ea typeface="+mn-ea"/>
                <a:cs typeface="+mn-cs"/>
              </a:rPr>
              <a:t>随机森林</a:t>
            </a:r>
          </a:p>
          <a:p>
            <a:r>
              <a:rPr lang="en-US" altLang="zh-CN" sz="1600" b="0" i="0" kern="1200" dirty="0" smtClean="0">
                <a:solidFill>
                  <a:schemeClr val="tx1"/>
                </a:solidFill>
                <a:effectLst/>
                <a:latin typeface="+mn-lt"/>
                <a:ea typeface="+mn-ea"/>
                <a:cs typeface="+mn-cs"/>
              </a:rPr>
              <a:t>2</a:t>
            </a:r>
            <a:r>
              <a:rPr lang="zh-CN" altLang="en-US" sz="1600" b="0" i="0" kern="1200" dirty="0" smtClean="0">
                <a:solidFill>
                  <a:schemeClr val="tx1"/>
                </a:solidFill>
                <a:effectLst/>
                <a:latin typeface="+mn-lt"/>
                <a:ea typeface="+mn-ea"/>
                <a:cs typeface="+mn-cs"/>
              </a:rPr>
              <a:t>）</a:t>
            </a:r>
            <a:r>
              <a:rPr lang="en-US" altLang="zh-CN" sz="1600" b="0" i="0" kern="1200" dirty="0" err="1" smtClean="0">
                <a:solidFill>
                  <a:schemeClr val="tx1"/>
                </a:solidFill>
                <a:effectLst/>
                <a:latin typeface="+mn-lt"/>
                <a:ea typeface="+mn-ea"/>
                <a:cs typeface="+mn-cs"/>
              </a:rPr>
              <a:t>AdaBoost</a:t>
            </a:r>
            <a:r>
              <a:rPr lang="en-US" altLang="zh-CN" sz="1600" b="0" i="0" kern="1200" dirty="0" smtClean="0">
                <a:solidFill>
                  <a:schemeClr val="tx1"/>
                </a:solidFill>
                <a:effectLst/>
                <a:latin typeface="+mn-lt"/>
                <a:ea typeface="+mn-ea"/>
                <a:cs typeface="+mn-cs"/>
              </a:rPr>
              <a:t> + </a:t>
            </a:r>
            <a:r>
              <a:rPr lang="zh-CN" altLang="en-US" sz="1600" b="0" i="0" kern="1200" dirty="0" smtClean="0">
                <a:solidFill>
                  <a:schemeClr val="tx1"/>
                </a:solidFill>
                <a:effectLst/>
                <a:latin typeface="+mn-lt"/>
                <a:ea typeface="+mn-ea"/>
                <a:cs typeface="+mn-cs"/>
              </a:rPr>
              <a:t>决策树 </a:t>
            </a:r>
            <a:r>
              <a:rPr lang="en-US" altLang="zh-CN" sz="1600" b="0" i="0" kern="1200" dirty="0" smtClean="0">
                <a:solidFill>
                  <a:schemeClr val="tx1"/>
                </a:solidFill>
                <a:effectLst/>
                <a:latin typeface="+mn-lt"/>
                <a:ea typeface="+mn-ea"/>
                <a:cs typeface="+mn-cs"/>
              </a:rPr>
              <a:t>= </a:t>
            </a:r>
            <a:r>
              <a:rPr lang="zh-CN" altLang="en-US" sz="1600" b="0" i="0" kern="1200" dirty="0" smtClean="0">
                <a:solidFill>
                  <a:schemeClr val="tx1"/>
                </a:solidFill>
                <a:effectLst/>
                <a:latin typeface="+mn-lt"/>
                <a:ea typeface="+mn-ea"/>
                <a:cs typeface="+mn-cs"/>
              </a:rPr>
              <a:t>提升树</a:t>
            </a:r>
          </a:p>
          <a:p>
            <a:r>
              <a:rPr lang="en-US" altLang="zh-CN" sz="1600" b="0" i="0" kern="1200" dirty="0" smtClean="0">
                <a:solidFill>
                  <a:schemeClr val="tx1"/>
                </a:solidFill>
                <a:effectLst/>
                <a:latin typeface="+mn-lt"/>
                <a:ea typeface="+mn-ea"/>
                <a:cs typeface="+mn-cs"/>
              </a:rPr>
              <a:t>3</a:t>
            </a:r>
            <a:r>
              <a:rPr lang="zh-CN" altLang="en-US" sz="1600" b="0" i="0" kern="1200" dirty="0" smtClean="0">
                <a:solidFill>
                  <a:schemeClr val="tx1"/>
                </a:solidFill>
                <a:effectLst/>
                <a:latin typeface="+mn-lt"/>
                <a:ea typeface="+mn-ea"/>
                <a:cs typeface="+mn-cs"/>
              </a:rPr>
              <a:t>）</a:t>
            </a:r>
            <a:r>
              <a:rPr lang="en-US" altLang="zh-CN" sz="1600" b="0" i="0" kern="1200" dirty="0" smtClean="0">
                <a:solidFill>
                  <a:schemeClr val="tx1"/>
                </a:solidFill>
                <a:effectLst/>
                <a:latin typeface="+mn-lt"/>
                <a:ea typeface="+mn-ea"/>
                <a:cs typeface="+mn-cs"/>
              </a:rPr>
              <a:t>Gradient Boosting + </a:t>
            </a:r>
            <a:r>
              <a:rPr lang="zh-CN" altLang="en-US" sz="1600" b="0" i="0" kern="1200" dirty="0" smtClean="0">
                <a:solidFill>
                  <a:schemeClr val="tx1"/>
                </a:solidFill>
                <a:effectLst/>
                <a:latin typeface="+mn-lt"/>
                <a:ea typeface="+mn-ea"/>
                <a:cs typeface="+mn-cs"/>
              </a:rPr>
              <a:t>决策树 </a:t>
            </a:r>
            <a:r>
              <a:rPr lang="en-US" altLang="zh-CN" sz="1600" b="0" i="0" kern="1200" dirty="0" smtClean="0">
                <a:solidFill>
                  <a:schemeClr val="tx1"/>
                </a:solidFill>
                <a:effectLst/>
                <a:latin typeface="+mn-lt"/>
                <a:ea typeface="+mn-ea"/>
                <a:cs typeface="+mn-cs"/>
              </a:rPr>
              <a:t>= GBDT</a:t>
            </a:r>
          </a:p>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16</a:t>
            </a:fld>
            <a:endParaRPr lang="zh-CN" altLang="en-US"/>
          </a:p>
        </p:txBody>
      </p:sp>
    </p:spTree>
    <p:extLst>
      <p:ext uri="{BB962C8B-B14F-4D97-AF65-F5344CB8AC3E}">
        <p14:creationId xmlns:p14="http://schemas.microsoft.com/office/powerpoint/2010/main" val="4064476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由于二重随机性，使得每个树基本上都不会一样，最终的结果也会不一样</a:t>
            </a:r>
            <a:endParaRPr lang="en-US" altLang="zh-CN" dirty="0" smtClean="0"/>
          </a:p>
          <a:p>
            <a:r>
              <a:rPr lang="zh-CN" altLang="en-US" dirty="0" smtClean="0"/>
              <a:t>之所以要进行随机，是要保证泛化能力，如果树都一样，那就没意义了</a:t>
            </a:r>
            <a:endParaRPr lang="en-US" altLang="zh-CN" dirty="0" smtClean="0"/>
          </a:p>
          <a:p>
            <a:r>
              <a:rPr lang="zh-CN" altLang="en-US" dirty="0" smtClean="0"/>
              <a:t>理论上越多的树效果会越好，但实际上基本超过一定数量就差不多上下浮动了</a:t>
            </a: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17</a:t>
            </a:fld>
            <a:endParaRPr lang="zh-CN" altLang="en-US"/>
          </a:p>
        </p:txBody>
      </p:sp>
    </p:spTree>
    <p:extLst>
      <p:ext uri="{BB962C8B-B14F-4D97-AF65-F5344CB8AC3E}">
        <p14:creationId xmlns:p14="http://schemas.microsoft.com/office/powerpoint/2010/main" val="3732313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18</a:t>
            </a:fld>
            <a:endParaRPr lang="zh-CN" altLang="en-US"/>
          </a:p>
        </p:txBody>
      </p:sp>
    </p:spTree>
    <p:extLst>
      <p:ext uri="{BB962C8B-B14F-4D97-AF65-F5344CB8AC3E}">
        <p14:creationId xmlns:p14="http://schemas.microsoft.com/office/powerpoint/2010/main" val="1613890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kern="1200" dirty="0" smtClean="0">
                <a:solidFill>
                  <a:schemeClr val="tx1"/>
                </a:solidFill>
                <a:effectLst/>
                <a:latin typeface="+mn-lt"/>
                <a:ea typeface="+mn-ea"/>
                <a:cs typeface="+mn-cs"/>
              </a:rPr>
              <a:t>GBDT (Gradient Boosting Decision Tree) </a:t>
            </a:r>
            <a:r>
              <a:rPr lang="zh-CN" altLang="en-US" sz="1600" b="0" i="0" kern="1200" dirty="0" smtClean="0">
                <a:solidFill>
                  <a:schemeClr val="tx1"/>
                </a:solidFill>
                <a:effectLst/>
                <a:latin typeface="+mn-lt"/>
                <a:ea typeface="+mn-ea"/>
                <a:cs typeface="+mn-cs"/>
              </a:rPr>
              <a:t>梯度提升迭代决策树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每一轮预测和实际值有残差，下一轮根据残差再进行预测，最后将所有预测相加，就是结果</a:t>
            </a:r>
            <a:r>
              <a:rPr lang="en-US" altLang="zh-CN" sz="1600" b="0" i="0" kern="1200" dirty="0" smtClean="0">
                <a:solidFill>
                  <a:schemeClr val="tx1"/>
                </a:solidFill>
                <a:effectLst/>
                <a:latin typeface="+mn-lt"/>
                <a:ea typeface="+mn-ea"/>
                <a:cs typeface="+mn-cs"/>
              </a:rPr>
              <a:t>)</a:t>
            </a:r>
            <a:endParaRPr lang="en-US" altLang="zh-CN" dirty="0" smtClean="0"/>
          </a:p>
          <a:p>
            <a:r>
              <a:rPr lang="en-US" altLang="zh-CN" dirty="0" err="1" smtClean="0"/>
              <a:t>AdaBoost</a:t>
            </a:r>
            <a:r>
              <a:rPr lang="en-US" altLang="zh-CN" dirty="0" smtClean="0"/>
              <a:t> </a:t>
            </a:r>
            <a:r>
              <a:rPr lang="zh-CN" altLang="en-US" dirty="0" smtClean="0"/>
              <a:t>算法是利用前一轮的弱学习器的误差来更新样本权重值，然后一轮一轮的迭代；</a:t>
            </a:r>
            <a:endParaRPr lang="en-US" altLang="zh-CN" dirty="0" smtClean="0"/>
          </a:p>
          <a:p>
            <a:r>
              <a:rPr lang="en-US" altLang="zh-CN" dirty="0" smtClean="0"/>
              <a:t>GBDT </a:t>
            </a:r>
            <a:r>
              <a:rPr lang="zh-CN" altLang="en-US" dirty="0" smtClean="0"/>
              <a:t>也是迭代，但是 </a:t>
            </a:r>
            <a:r>
              <a:rPr lang="en-US" altLang="zh-CN" dirty="0" smtClean="0"/>
              <a:t>GBDT </a:t>
            </a:r>
            <a:r>
              <a:rPr lang="zh-CN" altLang="en-US" dirty="0" smtClean="0"/>
              <a:t>要求弱学习器必须是 </a:t>
            </a:r>
            <a:r>
              <a:rPr lang="en-US" altLang="zh-CN" dirty="0" smtClean="0"/>
              <a:t>CART </a:t>
            </a:r>
            <a:r>
              <a:rPr lang="zh-CN" altLang="en-US" dirty="0" smtClean="0"/>
              <a:t>模型，而且 </a:t>
            </a:r>
            <a:r>
              <a:rPr lang="en-US" altLang="zh-CN" dirty="0" smtClean="0"/>
              <a:t>GBDT </a:t>
            </a:r>
            <a:r>
              <a:rPr lang="zh-CN" altLang="en-US" dirty="0" smtClean="0"/>
              <a:t>在模型训练的时候，是要求模型预测的样本损失尽可能的小。</a:t>
            </a:r>
          </a:p>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19</a:t>
            </a:fld>
            <a:endParaRPr lang="zh-CN" altLang="en-US"/>
          </a:p>
        </p:txBody>
      </p:sp>
    </p:spTree>
    <p:extLst>
      <p:ext uri="{BB962C8B-B14F-4D97-AF65-F5344CB8AC3E}">
        <p14:creationId xmlns:p14="http://schemas.microsoft.com/office/powerpoint/2010/main" val="261195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2</a:t>
            </a:fld>
            <a:endParaRPr lang="zh-CN" altLang="en-US"/>
          </a:p>
        </p:txBody>
      </p:sp>
    </p:spTree>
    <p:extLst>
      <p:ext uri="{BB962C8B-B14F-4D97-AF65-F5344CB8AC3E}">
        <p14:creationId xmlns:p14="http://schemas.microsoft.com/office/powerpoint/2010/main" val="3063565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20</a:t>
            </a:fld>
            <a:endParaRPr lang="zh-CN" altLang="en-US"/>
          </a:p>
        </p:txBody>
      </p:sp>
    </p:spTree>
    <p:extLst>
      <p:ext uri="{BB962C8B-B14F-4D97-AF65-F5344CB8AC3E}">
        <p14:creationId xmlns:p14="http://schemas.microsoft.com/office/powerpoint/2010/main" val="3247832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21</a:t>
            </a:fld>
            <a:endParaRPr lang="zh-CN" altLang="en-US"/>
          </a:p>
        </p:txBody>
      </p:sp>
    </p:spTree>
    <p:extLst>
      <p:ext uri="{BB962C8B-B14F-4D97-AF65-F5344CB8AC3E}">
        <p14:creationId xmlns:p14="http://schemas.microsoft.com/office/powerpoint/2010/main" val="1198414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22</a:t>
            </a:fld>
            <a:endParaRPr lang="zh-CN" altLang="en-US"/>
          </a:p>
        </p:txBody>
      </p:sp>
    </p:spTree>
    <p:extLst>
      <p:ext uri="{BB962C8B-B14F-4D97-AF65-F5344CB8AC3E}">
        <p14:creationId xmlns:p14="http://schemas.microsoft.com/office/powerpoint/2010/main" val="879808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为什么流行</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3</a:t>
            </a:fld>
            <a:endParaRPr lang="zh-CN" altLang="en-US"/>
          </a:p>
        </p:txBody>
      </p:sp>
    </p:spTree>
    <p:extLst>
      <p:ext uri="{BB962C8B-B14F-4D97-AF65-F5344CB8AC3E}">
        <p14:creationId xmlns:p14="http://schemas.microsoft.com/office/powerpoint/2010/main" val="155518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4</a:t>
            </a:fld>
            <a:endParaRPr lang="zh-CN" altLang="en-US"/>
          </a:p>
        </p:txBody>
      </p:sp>
    </p:spTree>
    <p:extLst>
      <p:ext uri="{BB962C8B-B14F-4D97-AF65-F5344CB8AC3E}">
        <p14:creationId xmlns:p14="http://schemas.microsoft.com/office/powerpoint/2010/main" val="160021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5</a:t>
            </a:fld>
            <a:endParaRPr lang="zh-CN" altLang="en-US"/>
          </a:p>
        </p:txBody>
      </p:sp>
    </p:spTree>
    <p:extLst>
      <p:ext uri="{BB962C8B-B14F-4D97-AF65-F5344CB8AC3E}">
        <p14:creationId xmlns:p14="http://schemas.microsoft.com/office/powerpoint/2010/main" val="218361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6</a:t>
            </a:fld>
            <a:endParaRPr lang="zh-CN" altLang="en-US"/>
          </a:p>
        </p:txBody>
      </p:sp>
    </p:spTree>
    <p:extLst>
      <p:ext uri="{BB962C8B-B14F-4D97-AF65-F5344CB8AC3E}">
        <p14:creationId xmlns:p14="http://schemas.microsoft.com/office/powerpoint/2010/main" val="331372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热力学中第二定律 热熵是表示分子状态混乱程度的物理量 </a:t>
            </a:r>
            <a:endParaRPr lang="en-US" altLang="zh-CN" dirty="0" smtClean="0"/>
          </a:p>
          <a:p>
            <a:r>
              <a:rPr lang="zh-CN" altLang="en-US" dirty="0" smtClean="0"/>
              <a:t>投资学 最大熵模型 </a:t>
            </a:r>
            <a:endParaRPr lang="en-US" altLang="zh-CN" dirty="0" smtClean="0">
              <a:sym typeface="Wingdings" panose="05000000000000000000" pitchFamily="2" charset="2"/>
            </a:endParaRPr>
          </a:p>
          <a:p>
            <a:r>
              <a:rPr lang="zh-CN" altLang="en-US" dirty="0" smtClean="0">
                <a:sym typeface="Wingdings" panose="05000000000000000000" pitchFamily="2" charset="2"/>
              </a:rPr>
              <a:t>熵增定律</a:t>
            </a:r>
            <a:endParaRPr lang="en-US" altLang="zh-CN" dirty="0" smtClean="0">
              <a:sym typeface="Wingdings" panose="05000000000000000000" pitchFamily="2" charset="2"/>
            </a:endParaRPr>
          </a:p>
          <a:p>
            <a:r>
              <a:rPr lang="zh-CN" altLang="en-US" dirty="0" smtClean="0">
                <a:sym typeface="Wingdings" panose="05000000000000000000" pitchFamily="2" charset="2"/>
              </a:rPr>
              <a:t>宇宙演化终极定律</a:t>
            </a:r>
            <a:endParaRPr lang="en-US" altLang="zh-CN" dirty="0" smtClean="0">
              <a:sym typeface="Wingdings" panose="05000000000000000000" pitchFamily="2" charset="2"/>
            </a:endParaRPr>
          </a:p>
          <a:p>
            <a:r>
              <a:rPr lang="en-US" altLang="zh-CN" dirty="0" smtClean="0">
                <a:sym typeface="Wingdings" panose="05000000000000000000" pitchFamily="2" charset="2"/>
              </a:rPr>
              <a:t>E=mc^2</a:t>
            </a:r>
          </a:p>
          <a:p>
            <a:r>
              <a:rPr lang="zh-CN" altLang="en-US" dirty="0" smtClean="0">
                <a:sym typeface="Wingdings" panose="05000000000000000000" pitchFamily="2" charset="2"/>
              </a:rPr>
              <a:t>能量可以由减少质量去创造</a:t>
            </a:r>
            <a:endParaRPr lang="en-US" altLang="zh-CN" dirty="0" smtClean="0">
              <a:sym typeface="Wingdings" panose="05000000000000000000" pitchFamily="2" charset="2"/>
            </a:endParaRPr>
          </a:p>
          <a:p>
            <a:r>
              <a:rPr lang="zh-CN" altLang="en-US" dirty="0" smtClean="0">
                <a:sym typeface="Wingdings" panose="05000000000000000000" pitchFamily="2" charset="2"/>
              </a:rPr>
              <a:t>热寂</a:t>
            </a:r>
            <a:r>
              <a:rPr lang="zh-CN" altLang="en-US" baseline="0" dirty="0" smtClean="0">
                <a:sym typeface="Wingdings" panose="05000000000000000000" pitchFamily="2" charset="2"/>
              </a:rPr>
              <a:t> </a:t>
            </a:r>
            <a:r>
              <a:rPr lang="en-US" altLang="zh-CN" baseline="0" dirty="0" smtClean="0">
                <a:sym typeface="Wingdings" panose="05000000000000000000" pitchFamily="2" charset="2"/>
              </a:rPr>
              <a:t>– </a:t>
            </a:r>
            <a:r>
              <a:rPr lang="zh-CN" altLang="en-US" baseline="0" dirty="0" smtClean="0">
                <a:sym typeface="Wingdings" panose="05000000000000000000" pitchFamily="2" charset="2"/>
              </a:rPr>
              <a:t>熵最大 </a:t>
            </a:r>
            <a:r>
              <a:rPr lang="en-US" altLang="zh-CN" baseline="0" dirty="0" smtClean="0">
                <a:sym typeface="Wingdings" panose="05000000000000000000" pitchFamily="2" charset="2"/>
              </a:rPr>
              <a:t>– </a:t>
            </a:r>
            <a:r>
              <a:rPr lang="zh-CN" altLang="en-US" baseline="0" dirty="0" smtClean="0">
                <a:sym typeface="Wingdings" panose="05000000000000000000" pitchFamily="2" charset="2"/>
              </a:rPr>
              <a:t>无改变 </a:t>
            </a:r>
            <a:r>
              <a:rPr lang="en-US" altLang="zh-CN" baseline="0" dirty="0" smtClean="0">
                <a:sym typeface="Wingdings" panose="05000000000000000000" pitchFamily="2" charset="2"/>
              </a:rPr>
              <a:t>– heat death – </a:t>
            </a:r>
            <a:r>
              <a:rPr lang="zh-CN" altLang="en-US" baseline="0" dirty="0" smtClean="0">
                <a:sym typeface="Wingdings" panose="05000000000000000000" pitchFamily="2" charset="2"/>
              </a:rPr>
              <a:t>终极</a:t>
            </a:r>
            <a:endParaRPr lang="en-US" altLang="zh-CN" baseline="0" dirty="0" smtClean="0">
              <a:sym typeface="Wingdings" panose="05000000000000000000" pitchFamily="2" charset="2"/>
            </a:endParaRPr>
          </a:p>
          <a:p>
            <a:r>
              <a:rPr lang="zh-CN" altLang="en-US" baseline="0" dirty="0" smtClean="0">
                <a:sym typeface="Wingdings" panose="05000000000000000000" pitchFamily="2" charset="2"/>
              </a:rPr>
              <a:t>生命以负熵为食  </a:t>
            </a:r>
            <a:r>
              <a:rPr lang="en-US" altLang="zh-CN" baseline="0" dirty="0" smtClean="0">
                <a:sym typeface="Wingdings" panose="05000000000000000000" pitchFamily="2" charset="2"/>
              </a:rPr>
              <a:t>- </a:t>
            </a:r>
            <a:r>
              <a:rPr lang="zh-CN" altLang="en-US" baseline="0" dirty="0" smtClean="0">
                <a:sym typeface="Wingdings" panose="05000000000000000000" pitchFamily="2" charset="2"/>
              </a:rPr>
              <a:t>薛定谔</a:t>
            </a:r>
            <a:endParaRPr lang="en-US" altLang="zh-CN" baseline="0" dirty="0" smtClean="0">
              <a:sym typeface="Wingdings" panose="05000000000000000000" pitchFamily="2" charset="2"/>
            </a:endParaRPr>
          </a:p>
          <a:p>
            <a:r>
              <a:rPr lang="zh-CN" altLang="en-US" baseline="0" dirty="0" smtClean="0">
                <a:sym typeface="Wingdings" panose="05000000000000000000" pitchFamily="2" charset="2"/>
              </a:rPr>
              <a:t>信息对抗熵增从而维持自身状态的系统就可以视为生命</a:t>
            </a:r>
            <a:endParaRPr lang="en-US" altLang="zh-CN" dirty="0" smtClean="0">
              <a:sym typeface="Wingdings" panose="05000000000000000000" pitchFamily="2" charset="2"/>
            </a:endParaRPr>
          </a:p>
          <a:p>
            <a:r>
              <a:rPr lang="zh-CN" altLang="en-US" dirty="0" smtClean="0">
                <a:sym typeface="Wingdings" panose="05000000000000000000" pitchFamily="2" charset="2"/>
              </a:rPr>
              <a:t>生命与非生命的终极定律</a:t>
            </a:r>
            <a:endParaRPr lang="en-US" altLang="zh-CN" dirty="0" smtClean="0">
              <a:sym typeface="Wingdings" panose="05000000000000000000" pitchFamily="2" charset="2"/>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dirty="0" smtClean="0">
                <a:sym typeface="Wingdings" panose="05000000000000000000" pitchFamily="2" charset="2"/>
              </a:rPr>
              <a:t>如果物理学只留下一条定律</a:t>
            </a:r>
            <a:r>
              <a:rPr lang="en-US" altLang="zh-CN" dirty="0" smtClean="0">
                <a:sym typeface="Wingdings" panose="05000000000000000000" pitchFamily="2" charset="2"/>
              </a:rPr>
              <a:t>,</a:t>
            </a:r>
            <a:r>
              <a:rPr lang="en-US" altLang="zh-CN" baseline="0" dirty="0" smtClean="0">
                <a:sym typeface="Wingdings" panose="05000000000000000000" pitchFamily="2" charset="2"/>
              </a:rPr>
              <a:t> </a:t>
            </a:r>
            <a:r>
              <a:rPr lang="zh-CN" altLang="en-US" baseline="0" dirty="0" smtClean="0">
                <a:sym typeface="Wingdings" panose="05000000000000000000" pitchFamily="2" charset="2"/>
              </a:rPr>
              <a:t>我会留熵增定律 </a:t>
            </a:r>
            <a:r>
              <a:rPr lang="en-US" altLang="zh-CN" baseline="0" dirty="0" smtClean="0">
                <a:sym typeface="Wingdings" panose="05000000000000000000" pitchFamily="2" charset="2"/>
              </a:rPr>
              <a:t>: </a:t>
            </a:r>
            <a:r>
              <a:rPr lang="zh-CN" altLang="en-US" dirty="0" smtClean="0">
                <a:sym typeface="Wingdings" panose="05000000000000000000" pitchFamily="2" charset="2"/>
              </a:rPr>
              <a:t>吴国盛</a:t>
            </a:r>
            <a:r>
              <a:rPr lang="en-US" altLang="zh-CN" dirty="0" smtClean="0">
                <a:sym typeface="Wingdings" panose="05000000000000000000" pitchFamily="2" charset="2"/>
              </a:rPr>
              <a:t>-</a:t>
            </a:r>
            <a:r>
              <a:rPr lang="zh-CN" altLang="en-US" dirty="0" smtClean="0">
                <a:sym typeface="Wingdings" panose="05000000000000000000" pitchFamily="2" charset="2"/>
              </a:rPr>
              <a:t>清华大学科学史系主任</a:t>
            </a:r>
            <a:r>
              <a:rPr lang="en-US" altLang="zh-CN" dirty="0" smtClean="0">
                <a:sym typeface="Wingdings" panose="05000000000000000000" pitchFamily="2" charset="2"/>
              </a:rPr>
              <a:t/>
            </a:r>
            <a:br>
              <a:rPr lang="en-US" altLang="zh-CN" dirty="0" smtClean="0">
                <a:sym typeface="Wingdings" panose="05000000000000000000" pitchFamily="2" charset="2"/>
              </a:rPr>
            </a:br>
            <a:r>
              <a:rPr lang="en-US" altLang="zh-CN" dirty="0" smtClean="0"/>
              <a:t>https://www.zhihu.com/question/27343287 </a:t>
            </a:r>
          </a:p>
          <a:p>
            <a:r>
              <a:rPr lang="en-US" altLang="zh-CN" dirty="0" smtClean="0"/>
              <a:t>https://baijiahao.baidu.com/s?id=1655645136312241929&amp;wfr=spider&amp;for=pc</a:t>
            </a:r>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7</a:t>
            </a:fld>
            <a:endParaRPr lang="zh-CN" altLang="en-US"/>
          </a:p>
        </p:txBody>
      </p:sp>
    </p:spTree>
    <p:extLst>
      <p:ext uri="{BB962C8B-B14F-4D97-AF65-F5344CB8AC3E}">
        <p14:creationId xmlns:p14="http://schemas.microsoft.com/office/powerpoint/2010/main" val="57042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8</a:t>
            </a:fld>
            <a:endParaRPr lang="zh-CN" altLang="en-US"/>
          </a:p>
        </p:txBody>
      </p:sp>
    </p:spTree>
    <p:extLst>
      <p:ext uri="{BB962C8B-B14F-4D97-AF65-F5344CB8AC3E}">
        <p14:creationId xmlns:p14="http://schemas.microsoft.com/office/powerpoint/2010/main" val="256947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54F284-2B7F-4C4F-A67B-F3679DED609B}" type="slidenum">
              <a:rPr lang="zh-CN" altLang="en-US" smtClean="0"/>
              <a:t>9</a:t>
            </a:fld>
            <a:endParaRPr lang="zh-CN" altLang="en-US"/>
          </a:p>
        </p:txBody>
      </p:sp>
    </p:spTree>
    <p:extLst>
      <p:ext uri="{BB962C8B-B14F-4D97-AF65-F5344CB8AC3E}">
        <p14:creationId xmlns:p14="http://schemas.microsoft.com/office/powerpoint/2010/main" val="2133295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7800" y="5939367"/>
            <a:ext cx="184731" cy="369332"/>
          </a:xfrm>
          <a:prstGeom prst="rect">
            <a:avLst/>
          </a:prstGeom>
          <a:noFill/>
          <a:ln w="9525">
            <a:noFill/>
            <a:miter lim="800000"/>
            <a:headEnd/>
            <a:tailEnd/>
          </a:ln>
        </p:spPr>
        <p:txBody>
          <a:bodyPr wrap="none">
            <a:spAutoFit/>
          </a:bodyPr>
          <a:lstStyle/>
          <a:p>
            <a:pPr>
              <a:defRPr/>
            </a:pPr>
            <a:endParaRPr lang="en-US">
              <a:cs typeface="Arial" pitchFamily="34" charset="0"/>
            </a:endParaRPr>
          </a:p>
        </p:txBody>
      </p:sp>
      <p:sp>
        <p:nvSpPr>
          <p:cNvPr id="7" name="TextBox 6"/>
          <p:cNvSpPr txBox="1">
            <a:spLocks noChangeArrowheads="1"/>
          </p:cNvSpPr>
          <p:nvPr/>
        </p:nvSpPr>
        <p:spPr bwMode="auto">
          <a:xfrm>
            <a:off x="6419851" y="5560484"/>
            <a:ext cx="184731" cy="369332"/>
          </a:xfrm>
          <a:prstGeom prst="rect">
            <a:avLst/>
          </a:prstGeom>
          <a:noFill/>
          <a:ln w="9525">
            <a:noFill/>
            <a:miter lim="800000"/>
            <a:headEnd/>
            <a:tailEnd/>
          </a:ln>
        </p:spPr>
        <p:txBody>
          <a:bodyPr wrap="none">
            <a:spAutoFit/>
          </a:bodyPr>
          <a:lstStyle/>
          <a:p>
            <a:pPr>
              <a:defRPr/>
            </a:pPr>
            <a:endParaRPr lang="en-US">
              <a:cs typeface="Arial" pitchFamily="34" charset="0"/>
            </a:endParaRPr>
          </a:p>
        </p:txBody>
      </p:sp>
      <p:sp>
        <p:nvSpPr>
          <p:cNvPr id="10" name="TextBox 9"/>
          <p:cNvSpPr txBox="1">
            <a:spLocks noChangeArrowheads="1"/>
          </p:cNvSpPr>
          <p:nvPr/>
        </p:nvSpPr>
        <p:spPr bwMode="auto">
          <a:xfrm>
            <a:off x="5382685" y="4851400"/>
            <a:ext cx="184731" cy="369332"/>
          </a:xfrm>
          <a:prstGeom prst="rect">
            <a:avLst/>
          </a:prstGeom>
          <a:noFill/>
          <a:ln w="9525">
            <a:noFill/>
            <a:miter lim="800000"/>
            <a:headEnd/>
            <a:tailEnd/>
          </a:ln>
        </p:spPr>
        <p:txBody>
          <a:bodyPr wrap="none">
            <a:spAutoFit/>
          </a:bodyPr>
          <a:lstStyle/>
          <a:p>
            <a:pPr>
              <a:defRPr/>
            </a:pPr>
            <a:endParaRPr lang="en-US">
              <a:cs typeface="Arial" pitchFamily="34" charset="0"/>
            </a:endParaRPr>
          </a:p>
        </p:txBody>
      </p:sp>
      <p:sp>
        <p:nvSpPr>
          <p:cNvPr id="21" name="TextBox 19"/>
          <p:cNvSpPr txBox="1">
            <a:spLocks noChangeArrowheads="1"/>
          </p:cNvSpPr>
          <p:nvPr/>
        </p:nvSpPr>
        <p:spPr bwMode="auto">
          <a:xfrm>
            <a:off x="6485467" y="4504267"/>
            <a:ext cx="1219200" cy="1219200"/>
          </a:xfrm>
          <a:prstGeom prst="rect">
            <a:avLst/>
          </a:prstGeom>
          <a:noFill/>
          <a:ln w="9525">
            <a:noFill/>
            <a:miter lim="800000"/>
            <a:headEnd/>
            <a:tailEnd/>
          </a:ln>
        </p:spPr>
        <p:txBody>
          <a:bodyPr wrap="none" lIns="0" tIns="0" rIns="0" bIns="0"/>
          <a:lstStyle/>
          <a:p>
            <a:pPr>
              <a:defRPr/>
            </a:pPr>
            <a:endParaRPr kumimoji="1" lang="en-US">
              <a:cs typeface="Arial" pitchFamily="34" charset="0"/>
            </a:endParaRPr>
          </a:p>
        </p:txBody>
      </p:sp>
      <p:sp>
        <p:nvSpPr>
          <p:cNvPr id="9" name="副标题 2"/>
          <p:cNvSpPr>
            <a:spLocks noGrp="1"/>
          </p:cNvSpPr>
          <p:nvPr>
            <p:ph type="subTitle" idx="1"/>
          </p:nvPr>
        </p:nvSpPr>
        <p:spPr>
          <a:xfrm>
            <a:off x="1083567" y="3635098"/>
            <a:ext cx="6329211" cy="750347"/>
          </a:xfrm>
          <a:prstGeom prst="rect">
            <a:avLst/>
          </a:prstGeom>
        </p:spPr>
        <p:txBody>
          <a:bodyPr>
            <a:normAutofit/>
          </a:bodyPr>
          <a:lstStyle>
            <a:lvl1pPr marL="0" indent="0" algn="l">
              <a:lnSpc>
                <a:spcPct val="100000"/>
              </a:lnSpc>
              <a:buNone/>
              <a:defRPr kumimoji="1" lang="zh-CN" altLang="en-US" sz="2000" b="0" i="0" kern="1200" dirty="0">
                <a:solidFill>
                  <a:schemeClr val="bg1">
                    <a:lumMod val="65000"/>
                  </a:schemeClr>
                </a:solidFill>
                <a:latin typeface="+mn-lt"/>
                <a:ea typeface="微软雅黑"/>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8" name="标题 1"/>
          <p:cNvSpPr>
            <a:spLocks noGrp="1"/>
          </p:cNvSpPr>
          <p:nvPr>
            <p:ph type="ctrTitle"/>
          </p:nvPr>
        </p:nvSpPr>
        <p:spPr>
          <a:xfrm>
            <a:off x="1083567" y="2556266"/>
            <a:ext cx="6329211" cy="852090"/>
          </a:xfrm>
          <a:prstGeom prst="rect">
            <a:avLst/>
          </a:prstGeom>
        </p:spPr>
        <p:txBody>
          <a:bodyPr>
            <a:noAutofit/>
          </a:bodyPr>
          <a:lstStyle>
            <a:lvl1pPr algn="l">
              <a:defRPr kumimoji="1" lang="zh-CN" altLang="en-US" sz="4000" b="0" i="0" kern="1200" dirty="0">
                <a:solidFill>
                  <a:schemeClr val="bg1"/>
                </a:solidFill>
                <a:latin typeface="+mn-lt"/>
                <a:ea typeface="微软雅黑"/>
                <a:cs typeface="+mn-cs"/>
              </a:defRPr>
            </a:lvl1pPr>
          </a:lstStyle>
          <a:p>
            <a:r>
              <a:rPr lang="zh-CN" altLang="en-US" smtClean="0"/>
              <a:t>单击此处编辑母版标题样式</a:t>
            </a:r>
            <a:endParaRPr lang="zh-CN" altLang="en-US" dirty="0"/>
          </a:p>
        </p:txBody>
      </p:sp>
      <p:grpSp>
        <p:nvGrpSpPr>
          <p:cNvPr id="32" name="组合 31">
            <a:extLst>
              <a:ext uri="{FF2B5EF4-FFF2-40B4-BE49-F238E27FC236}">
                <a16:creationId xmlns="" xmlns:a16="http://schemas.microsoft.com/office/drawing/2014/main" id="{889F0B2A-8683-4E93-9CDA-0DE258A92BBE}"/>
              </a:ext>
            </a:extLst>
          </p:cNvPr>
          <p:cNvGrpSpPr/>
          <p:nvPr userDrawn="1"/>
        </p:nvGrpSpPr>
        <p:grpSpPr>
          <a:xfrm>
            <a:off x="12345481" y="4493684"/>
            <a:ext cx="1509183" cy="2000182"/>
            <a:chOff x="12345481" y="4493684"/>
            <a:chExt cx="1509183" cy="2000182"/>
          </a:xfrm>
        </p:grpSpPr>
        <p:sp>
          <p:nvSpPr>
            <p:cNvPr id="18" name="矩形 18"/>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文本框 19"/>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16" name="矩形 15"/>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4" name="矩形 13"/>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3" name="文本框 19">
              <a:extLst>
                <a:ext uri="{FF2B5EF4-FFF2-40B4-BE49-F238E27FC236}">
                  <a16:creationId xmlns="" xmlns:a16="http://schemas.microsoft.com/office/drawing/2014/main" id="{A97EB1CD-72EB-4010-AFDE-6D50227FB66D}"/>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34" name="文本框 19">
              <a:extLst>
                <a:ext uri="{FF2B5EF4-FFF2-40B4-BE49-F238E27FC236}">
                  <a16:creationId xmlns="" xmlns:a16="http://schemas.microsoft.com/office/drawing/2014/main" id="{92A03D4B-7B51-4EF3-A231-390F5A6BC5DB}"/>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36" name="矩形 35">
              <a:extLst>
                <a:ext uri="{FF2B5EF4-FFF2-40B4-BE49-F238E27FC236}">
                  <a16:creationId xmlns="" xmlns:a16="http://schemas.microsoft.com/office/drawing/2014/main" id="{E234C5BB-11FB-426B-8543-C072F00500AC}"/>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7" name="文本框 19">
              <a:extLst>
                <a:ext uri="{FF2B5EF4-FFF2-40B4-BE49-F238E27FC236}">
                  <a16:creationId xmlns="" xmlns:a16="http://schemas.microsoft.com/office/drawing/2014/main" id="{CA9CD869-6CC1-45AB-A9B2-B2B30152C209}"/>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38" name="矩形 37">
              <a:extLst>
                <a:ext uri="{FF2B5EF4-FFF2-40B4-BE49-F238E27FC236}">
                  <a16:creationId xmlns="" xmlns:a16="http://schemas.microsoft.com/office/drawing/2014/main" id="{A0CD531C-0C76-4F85-B4B9-2E76F70F6674}"/>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9" name="文本框 19">
              <a:extLst>
                <a:ext uri="{FF2B5EF4-FFF2-40B4-BE49-F238E27FC236}">
                  <a16:creationId xmlns="" xmlns:a16="http://schemas.microsoft.com/office/drawing/2014/main" id="{734E590D-95E2-4411-902E-E838BE5D58C1}"/>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7" name="Rectangle 8">
            <a:extLst>
              <a:ext uri="{FF2B5EF4-FFF2-40B4-BE49-F238E27FC236}">
                <a16:creationId xmlns="" xmlns:a16="http://schemas.microsoft.com/office/drawing/2014/main" id="{5EEF6CB5-0909-4ADA-98AA-04E76FE6467C}"/>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8" name="图片 27">
            <a:extLst>
              <a:ext uri="{FF2B5EF4-FFF2-40B4-BE49-F238E27FC236}">
                <a16:creationId xmlns="" xmlns:a16="http://schemas.microsoft.com/office/drawing/2014/main" id="{47F0DC0D-1AFC-46C5-82B3-25FEA9478E2B}"/>
              </a:ext>
            </a:extLst>
          </p:cNvPr>
          <p:cNvPicPr>
            <a:picLocks noChangeAspect="1"/>
          </p:cNvPicPr>
          <p:nvPr userDrawn="1"/>
        </p:nvPicPr>
        <p:blipFill>
          <a:blip r:embed="rId3"/>
          <a:stretch>
            <a:fillRect/>
          </a:stretch>
        </p:blipFill>
        <p:spPr>
          <a:xfrm>
            <a:off x="8715213" y="468597"/>
            <a:ext cx="2782690" cy="59827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 xmlns:a16="http://schemas.microsoft.com/office/drawing/2014/main" id="{AAA46987-84AA-4B00-95E5-AEE111D7EA96}"/>
              </a:ext>
            </a:extLst>
          </p:cNvPr>
          <p:cNvPicPr>
            <a:picLocks noChangeAspect="1"/>
          </p:cNvPicPr>
          <p:nvPr userDrawn="1"/>
        </p:nvPicPr>
        <p:blipFill>
          <a:blip r:embed="rId3"/>
          <a:stretch>
            <a:fillRect/>
          </a:stretch>
        </p:blipFill>
        <p:spPr>
          <a:xfrm>
            <a:off x="8718575" y="468598"/>
            <a:ext cx="2769803" cy="598278"/>
          </a:xfrm>
          <a:prstGeom prst="rect">
            <a:avLst/>
          </a:prstGeom>
        </p:spPr>
      </p:pic>
      <p:sp>
        <p:nvSpPr>
          <p:cNvPr id="36" name="Rectangle 3"/>
          <p:cNvSpPr>
            <a:spLocks noGrp="1" noChangeArrowheads="1"/>
          </p:cNvSpPr>
          <p:nvPr>
            <p:ph idx="10"/>
          </p:nvPr>
        </p:nvSpPr>
        <p:spPr bwMode="auto">
          <a:xfrm>
            <a:off x="3705224" y="1931763"/>
            <a:ext cx="7716609" cy="2840153"/>
          </a:xfrm>
          <a:prstGeom prst="rect">
            <a:avLst/>
          </a:prstGeom>
          <a:extLst>
            <a:ext uri="{FAA26D3D-D897-4be2-8F04-BA451C77F1D7}"/>
          </a:extLst>
        </p:spPr>
        <p:txBody>
          <a:bodyPr rtlCol="0">
            <a:normAutofit/>
          </a:bodyPr>
          <a:lstStyle>
            <a:lvl1pPr>
              <a:defRPr kumimoji="1" lang="zh-CN" altLang="en-US" sz="2800" dirty="0">
                <a:solidFill>
                  <a:schemeClr val="tx1">
                    <a:lumMod val="75000"/>
                    <a:lumOff val="25000"/>
                  </a:schemeClr>
                </a:solidFill>
              </a:defRPr>
            </a:lvl1pPr>
            <a:lvl2pPr>
              <a:defRPr kumimoji="1" lang="zh-CN" altLang="en-US" sz="2400" b="0" i="0" kern="1200" dirty="0">
                <a:solidFill>
                  <a:schemeClr val="tx1">
                    <a:lumMod val="75000"/>
                    <a:lumOff val="25000"/>
                  </a:schemeClr>
                </a:solidFill>
                <a:latin typeface="+mn-lt"/>
                <a:ea typeface="微软雅黑"/>
                <a:cs typeface="+mn-cs"/>
              </a:defRPr>
            </a:lvl2pPr>
            <a:lvl3pPr>
              <a:defRPr kumimoji="1" lang="zh-CN" altLang="en-US" sz="2000" b="0" i="0" kern="1200" dirty="0">
                <a:solidFill>
                  <a:schemeClr val="tx1">
                    <a:lumMod val="75000"/>
                    <a:lumOff val="25000"/>
                  </a:schemeClr>
                </a:solidFill>
                <a:latin typeface="+mn-lt"/>
                <a:ea typeface="微软雅黑"/>
                <a:cs typeface="+mn-cs"/>
              </a:defRPr>
            </a:lvl3pPr>
            <a:lvl4pPr>
              <a:defRPr kumimoji="1" lang="zh-CN" altLang="en-US" sz="1600" b="0" i="0" kern="1200" dirty="0">
                <a:solidFill>
                  <a:schemeClr val="tx1">
                    <a:lumMod val="75000"/>
                    <a:lumOff val="25000"/>
                  </a:schemeClr>
                </a:solidFill>
                <a:latin typeface="+mn-lt"/>
                <a:ea typeface="微软雅黑"/>
                <a:cs typeface="+mn-cs"/>
              </a:defRPr>
            </a:lvl4pPr>
            <a:lvl5pPr>
              <a:defRPr kumimoji="1" lang="zh-CN" altLang="en-US" sz="1200" b="0" i="0" kern="1200" dirty="0">
                <a:solidFill>
                  <a:schemeClr val="bg1"/>
                </a:solidFill>
                <a:latin typeface="+mn-lt"/>
                <a:ea typeface="微软雅黑"/>
                <a:cs typeface="+mn-cs"/>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grpSp>
        <p:nvGrpSpPr>
          <p:cNvPr id="30" name="组合 29">
            <a:extLst>
              <a:ext uri="{FF2B5EF4-FFF2-40B4-BE49-F238E27FC236}">
                <a16:creationId xmlns="" xmlns:a16="http://schemas.microsoft.com/office/drawing/2014/main" id="{AE72A86F-8872-467B-9926-8F115D2193E7}"/>
              </a:ext>
            </a:extLst>
          </p:cNvPr>
          <p:cNvGrpSpPr/>
          <p:nvPr userDrawn="1"/>
        </p:nvGrpSpPr>
        <p:grpSpPr>
          <a:xfrm>
            <a:off x="12345481" y="4493684"/>
            <a:ext cx="1509183" cy="2000182"/>
            <a:chOff x="12345481" y="4493684"/>
            <a:chExt cx="1509183" cy="2000182"/>
          </a:xfrm>
        </p:grpSpPr>
        <p:sp>
          <p:nvSpPr>
            <p:cNvPr id="31" name="矩形 18">
              <a:extLst>
                <a:ext uri="{FF2B5EF4-FFF2-40B4-BE49-F238E27FC236}">
                  <a16:creationId xmlns="" xmlns:a16="http://schemas.microsoft.com/office/drawing/2014/main" id="{3645F8D7-7AB8-4795-975F-63DA5B33E8BD}"/>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2" name="文本框 19">
              <a:extLst>
                <a:ext uri="{FF2B5EF4-FFF2-40B4-BE49-F238E27FC236}">
                  <a16:creationId xmlns="" xmlns:a16="http://schemas.microsoft.com/office/drawing/2014/main" id="{E1AF9B2F-F748-4E9D-9986-6E716FBB3EEE}"/>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33" name="矩形 32">
              <a:extLst>
                <a:ext uri="{FF2B5EF4-FFF2-40B4-BE49-F238E27FC236}">
                  <a16:creationId xmlns="" xmlns:a16="http://schemas.microsoft.com/office/drawing/2014/main" id="{A554C84D-D7DD-4C81-9469-51F6C927E873}"/>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4" name="矩形 33">
              <a:extLst>
                <a:ext uri="{FF2B5EF4-FFF2-40B4-BE49-F238E27FC236}">
                  <a16:creationId xmlns="" xmlns:a16="http://schemas.microsoft.com/office/drawing/2014/main" id="{3A2C0E4E-CC79-4709-962E-5A0AB271BEB4}"/>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5" name="文本框 19">
              <a:extLst>
                <a:ext uri="{FF2B5EF4-FFF2-40B4-BE49-F238E27FC236}">
                  <a16:creationId xmlns="" xmlns:a16="http://schemas.microsoft.com/office/drawing/2014/main" id="{F2681279-B1A0-4B79-9BC5-41EE452C852C}"/>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37" name="文本框 19">
              <a:extLst>
                <a:ext uri="{FF2B5EF4-FFF2-40B4-BE49-F238E27FC236}">
                  <a16:creationId xmlns="" xmlns:a16="http://schemas.microsoft.com/office/drawing/2014/main" id="{1FCE7746-CB2B-44F0-A839-16C9A975B658}"/>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38" name="矩形 37">
              <a:extLst>
                <a:ext uri="{FF2B5EF4-FFF2-40B4-BE49-F238E27FC236}">
                  <a16:creationId xmlns="" xmlns:a16="http://schemas.microsoft.com/office/drawing/2014/main" id="{9F23682E-8BD8-4A2D-A9FB-1B354CB53C4F}"/>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9" name="文本框 19">
              <a:extLst>
                <a:ext uri="{FF2B5EF4-FFF2-40B4-BE49-F238E27FC236}">
                  <a16:creationId xmlns="" xmlns:a16="http://schemas.microsoft.com/office/drawing/2014/main" id="{51C75AB4-9267-453D-A43F-1B8C2637D62F}"/>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0" name="矩形 39">
              <a:extLst>
                <a:ext uri="{FF2B5EF4-FFF2-40B4-BE49-F238E27FC236}">
                  <a16:creationId xmlns="" xmlns:a16="http://schemas.microsoft.com/office/drawing/2014/main" id="{C520529F-3042-4451-ABFC-BF01CBAF3A6E}"/>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a:extLst>
                <a:ext uri="{FF2B5EF4-FFF2-40B4-BE49-F238E27FC236}">
                  <a16:creationId xmlns="" xmlns:a16="http://schemas.microsoft.com/office/drawing/2014/main" id="{7BE8F53E-9C22-46B0-9A08-D128B7527BAF}"/>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19" name="Rectangle 8">
            <a:extLst>
              <a:ext uri="{FF2B5EF4-FFF2-40B4-BE49-F238E27FC236}">
                <a16:creationId xmlns="" xmlns:a16="http://schemas.microsoft.com/office/drawing/2014/main" id="{9DB68574-DE9D-44A7-80F7-59C609AFC96D}"/>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内容">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D2DE308F-1E1F-451F-86EB-FDC1E3B2264F}"/>
              </a:ext>
            </a:extLst>
          </p:cNvPr>
          <p:cNvPicPr>
            <a:picLocks noChangeAspect="1"/>
          </p:cNvPicPr>
          <p:nvPr userDrawn="1"/>
        </p:nvPicPr>
        <p:blipFill>
          <a:blip r:embed="rId2"/>
          <a:stretch>
            <a:fillRect/>
          </a:stretch>
        </p:blipFill>
        <p:spPr>
          <a:xfrm>
            <a:off x="9786452" y="359505"/>
            <a:ext cx="2021827" cy="436715"/>
          </a:xfrm>
          <a:prstGeom prst="rect">
            <a:avLst/>
          </a:prstGeom>
        </p:spPr>
      </p:pic>
      <p:pic>
        <p:nvPicPr>
          <p:cNvPr id="19" name="图片 18">
            <a:extLst>
              <a:ext uri="{FF2B5EF4-FFF2-40B4-BE49-F238E27FC236}">
                <a16:creationId xmlns="" xmlns:a16="http://schemas.microsoft.com/office/drawing/2014/main" id="{DDE3924D-6175-4C31-9A8E-5A562FC913F2}"/>
              </a:ext>
            </a:extLst>
          </p:cNvPr>
          <p:cNvPicPr>
            <a:picLocks noChangeAspect="1"/>
          </p:cNvPicPr>
          <p:nvPr userDrawn="1"/>
        </p:nvPicPr>
        <p:blipFill>
          <a:blip r:embed="rId3"/>
          <a:stretch>
            <a:fillRect/>
          </a:stretch>
        </p:blipFill>
        <p:spPr>
          <a:xfrm>
            <a:off x="0" y="5706000"/>
            <a:ext cx="12192000" cy="1152000"/>
          </a:xfrm>
          <a:prstGeom prst="rect">
            <a:avLst/>
          </a:prstGeom>
        </p:spPr>
      </p:pic>
      <p:sp>
        <p:nvSpPr>
          <p:cNvPr id="17" name="TextBox 16"/>
          <p:cNvSpPr txBox="1">
            <a:spLocks noChangeArrowheads="1"/>
          </p:cNvSpPr>
          <p:nvPr/>
        </p:nvSpPr>
        <p:spPr bwMode="auto">
          <a:xfrm>
            <a:off x="723901" y="6640825"/>
            <a:ext cx="2921000" cy="226484"/>
          </a:xfrm>
          <a:prstGeom prst="rect">
            <a:avLst/>
          </a:prstGeom>
          <a:noFill/>
          <a:ln w="9525">
            <a:noFill/>
            <a:miter lim="800000"/>
            <a:headEnd/>
            <a:tailEnd/>
          </a:ln>
        </p:spPr>
        <p:txBody>
          <a:bodyPr lIns="0" tIns="0" rIns="0" bIns="0"/>
          <a:lstStyle/>
          <a:p>
            <a:pPr>
              <a:defRPr/>
            </a:pPr>
            <a:r>
              <a:rPr kumimoji="1" lang="en-US" sz="800" dirty="0">
                <a:solidFill>
                  <a:schemeClr val="bg1">
                    <a:lumMod val="50000"/>
                  </a:schemeClr>
                </a:solidFill>
                <a:latin typeface="Arial" pitchFamily="34" charset="0"/>
                <a:cs typeface="Arial" pitchFamily="34" charset="0"/>
              </a:rPr>
              <a:t>© </a:t>
            </a:r>
            <a:r>
              <a:rPr kumimoji="1" lang="en-US" altLang="zh-CN" sz="800" dirty="0">
                <a:solidFill>
                  <a:schemeClr val="bg1">
                    <a:lumMod val="50000"/>
                  </a:schemeClr>
                </a:solidFill>
                <a:latin typeface="Arial" pitchFamily="34" charset="0"/>
                <a:cs typeface="Arial" pitchFamily="34" charset="0"/>
              </a:rPr>
              <a:t>Whale Cloud</a:t>
            </a:r>
            <a:r>
              <a:rPr kumimoji="1" lang="en-US" sz="800" dirty="0">
                <a:solidFill>
                  <a:schemeClr val="bg1">
                    <a:lumMod val="50000"/>
                  </a:schemeClr>
                </a:solidFill>
                <a:latin typeface="Arial" pitchFamily="34" charset="0"/>
                <a:cs typeface="Arial" pitchFamily="34" charset="0"/>
              </a:rPr>
              <a:t> Technology </a:t>
            </a:r>
            <a:r>
              <a:rPr kumimoji="1" lang="en-US" sz="800" dirty="0" err="1">
                <a:solidFill>
                  <a:schemeClr val="bg1">
                    <a:lumMod val="50000"/>
                  </a:schemeClr>
                </a:solidFill>
                <a:latin typeface="Arial" pitchFamily="34" charset="0"/>
                <a:cs typeface="Arial" pitchFamily="34" charset="0"/>
              </a:rPr>
              <a:t>Co.,Ltd</a:t>
            </a:r>
            <a:r>
              <a:rPr kumimoji="1" lang="en-US" sz="800" dirty="0">
                <a:solidFill>
                  <a:schemeClr val="bg1">
                    <a:lumMod val="50000"/>
                  </a:schemeClr>
                </a:solidFill>
                <a:latin typeface="Arial" pitchFamily="34" charset="0"/>
                <a:cs typeface="Arial" pitchFamily="34" charset="0"/>
              </a:rPr>
              <a:t>  All rights reserved</a:t>
            </a:r>
          </a:p>
        </p:txBody>
      </p:sp>
      <p:sp>
        <p:nvSpPr>
          <p:cNvPr id="18" name="Slide Number Placeholder 5"/>
          <p:cNvSpPr>
            <a:spLocks noGrp="1"/>
          </p:cNvSpPr>
          <p:nvPr/>
        </p:nvSpPr>
        <p:spPr bwMode="auto">
          <a:xfrm>
            <a:off x="317500" y="6448834"/>
            <a:ext cx="558800" cy="486833"/>
          </a:xfrm>
          <a:prstGeom prst="rect">
            <a:avLst/>
          </a:prstGeom>
          <a:noFill/>
          <a:ln w="9525">
            <a:noFill/>
            <a:miter lim="800000"/>
            <a:headEnd/>
            <a:tailEnd/>
          </a:ln>
        </p:spPr>
        <p:txBody>
          <a:bodyPr anchor="ctr"/>
          <a:lstStyle/>
          <a:p>
            <a:pPr>
              <a:defRPr/>
            </a:pPr>
            <a:fld id="{9B0B765D-2809-403D-8FBD-AF0D71987AE3}" type="slidenum">
              <a:rPr lang="en-US" sz="1050">
                <a:solidFill>
                  <a:schemeClr val="bg1">
                    <a:lumMod val="50000"/>
                  </a:schemeClr>
                </a:solidFill>
                <a:latin typeface="微软雅黑" pitchFamily="34" charset="-122"/>
                <a:ea typeface="微软雅黑" pitchFamily="34" charset="-122"/>
                <a:cs typeface="Arial" pitchFamily="34" charset="0"/>
              </a:rPr>
              <a:pPr>
                <a:defRPr/>
              </a:pPr>
              <a:t>‹#›</a:t>
            </a:fld>
            <a:endParaRPr lang="en-US" sz="1050" dirty="0">
              <a:solidFill>
                <a:schemeClr val="bg1">
                  <a:lumMod val="50000"/>
                </a:schemeClr>
              </a:solidFill>
              <a:latin typeface="微软雅黑" pitchFamily="34" charset="-122"/>
              <a:ea typeface="微软雅黑" pitchFamily="34" charset="-122"/>
              <a:cs typeface="Arial" pitchFamily="34" charset="0"/>
            </a:endParaRPr>
          </a:p>
        </p:txBody>
      </p:sp>
      <p:sp>
        <p:nvSpPr>
          <p:cNvPr id="9" name="文本占位符 2"/>
          <p:cNvSpPr>
            <a:spLocks noGrp="1"/>
          </p:cNvSpPr>
          <p:nvPr>
            <p:ph idx="1"/>
          </p:nvPr>
        </p:nvSpPr>
        <p:spPr>
          <a:xfrm>
            <a:off x="448183" y="1185496"/>
            <a:ext cx="11351683" cy="4970445"/>
          </a:xfrm>
          <a:prstGeom prst="rect">
            <a:avLst/>
          </a:prstGeom>
        </p:spPr>
        <p:txBody>
          <a:bodyPr rtlCol="0">
            <a:noAutofit/>
          </a:bodyPr>
          <a:lstStyle>
            <a:lvl1pPr>
              <a:defRPr kumimoji="1" lang="zh-CN" altLang="en-US" sz="2400" dirty="0" smtClean="0">
                <a:solidFill>
                  <a:schemeClr val="tx1">
                    <a:lumMod val="75000"/>
                    <a:lumOff val="25000"/>
                  </a:schemeClr>
                </a:solidFill>
              </a:defRPr>
            </a:lvl1pPr>
            <a:lvl2pPr>
              <a:defRPr kumimoji="1" lang="zh-CN" altLang="en-US" sz="2000" b="0" i="0" kern="1200" dirty="0" smtClean="0">
                <a:solidFill>
                  <a:schemeClr val="tx1">
                    <a:lumMod val="75000"/>
                    <a:lumOff val="25000"/>
                  </a:schemeClr>
                </a:solidFill>
                <a:latin typeface="+mn-lt"/>
                <a:ea typeface="微软雅黑"/>
                <a:cs typeface="+mn-cs"/>
              </a:defRPr>
            </a:lvl2pPr>
          </a:lstStyle>
          <a:p>
            <a:pPr lvl="0"/>
            <a:r>
              <a:rPr lang="zh-CN" altLang="en-US" smtClean="0"/>
              <a:t>单击此处编辑母版文本样式</a:t>
            </a:r>
          </a:p>
          <a:p>
            <a:pPr lvl="1"/>
            <a:r>
              <a:rPr lang="zh-CN" altLang="en-US" smtClean="0"/>
              <a:t>第二级</a:t>
            </a:r>
          </a:p>
        </p:txBody>
      </p:sp>
      <p:sp>
        <p:nvSpPr>
          <p:cNvPr id="14" name="标题 13"/>
          <p:cNvSpPr>
            <a:spLocks noGrp="1"/>
          </p:cNvSpPr>
          <p:nvPr>
            <p:ph type="title"/>
          </p:nvPr>
        </p:nvSpPr>
        <p:spPr>
          <a:xfrm>
            <a:off x="448183" y="350713"/>
            <a:ext cx="8870400" cy="660376"/>
          </a:xfrm>
          <a:prstGeom prst="rect">
            <a:avLst/>
          </a:prstGeom>
        </p:spPr>
        <p:txBody>
          <a:bodyPr rtlCol="0">
            <a:noAutofit/>
          </a:bodyPr>
          <a:lstStyle>
            <a:lvl1pPr>
              <a:defRPr lang="zh-CN" altLang="en-US" dirty="0">
                <a:solidFill>
                  <a:srgbClr val="00B4FF"/>
                </a:solidFill>
              </a:defRPr>
            </a:lvl1pPr>
          </a:lstStyle>
          <a:p>
            <a:pPr lvl="0"/>
            <a:r>
              <a:rPr lang="zh-CN" altLang="en-US" smtClean="0"/>
              <a:t>单击此处编辑母版标题样式</a:t>
            </a:r>
            <a:endParaRPr lang="zh-CN" altLang="en-US" dirty="0"/>
          </a:p>
        </p:txBody>
      </p:sp>
      <p:grpSp>
        <p:nvGrpSpPr>
          <p:cNvPr id="38" name="组合 37">
            <a:extLst>
              <a:ext uri="{FF2B5EF4-FFF2-40B4-BE49-F238E27FC236}">
                <a16:creationId xmlns="" xmlns:a16="http://schemas.microsoft.com/office/drawing/2014/main" id="{43F48F90-DB96-425A-B4C0-3F0FFAC01A3F}"/>
              </a:ext>
            </a:extLst>
          </p:cNvPr>
          <p:cNvGrpSpPr/>
          <p:nvPr userDrawn="1"/>
        </p:nvGrpSpPr>
        <p:grpSpPr>
          <a:xfrm>
            <a:off x="12345481" y="4493684"/>
            <a:ext cx="1509183" cy="2000182"/>
            <a:chOff x="12345481" y="4493684"/>
            <a:chExt cx="1509183" cy="2000182"/>
          </a:xfrm>
        </p:grpSpPr>
        <p:sp>
          <p:nvSpPr>
            <p:cNvPr id="39" name="矩形 18">
              <a:extLst>
                <a:ext uri="{FF2B5EF4-FFF2-40B4-BE49-F238E27FC236}">
                  <a16:creationId xmlns="" xmlns:a16="http://schemas.microsoft.com/office/drawing/2014/main" id="{6876F940-4837-4C18-99A1-9913DCC8FE38}"/>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0" name="文本框 19">
              <a:extLst>
                <a:ext uri="{FF2B5EF4-FFF2-40B4-BE49-F238E27FC236}">
                  <a16:creationId xmlns="" xmlns:a16="http://schemas.microsoft.com/office/drawing/2014/main" id="{EA5479A9-61C3-4C27-A6E8-5630305DF899}"/>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41" name="矩形 40">
              <a:extLst>
                <a:ext uri="{FF2B5EF4-FFF2-40B4-BE49-F238E27FC236}">
                  <a16:creationId xmlns="" xmlns:a16="http://schemas.microsoft.com/office/drawing/2014/main" id="{E034487C-BB10-4529-BB6D-FAD2A82770A7}"/>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2" name="矩形 41">
              <a:extLst>
                <a:ext uri="{FF2B5EF4-FFF2-40B4-BE49-F238E27FC236}">
                  <a16:creationId xmlns="" xmlns:a16="http://schemas.microsoft.com/office/drawing/2014/main" id="{405D8C60-B1BD-4D24-98A4-669759F20447}"/>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文本框 19">
              <a:extLst>
                <a:ext uri="{FF2B5EF4-FFF2-40B4-BE49-F238E27FC236}">
                  <a16:creationId xmlns="" xmlns:a16="http://schemas.microsoft.com/office/drawing/2014/main" id="{A4825AEC-832C-4A8B-A14C-5351E72D4743}"/>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44" name="文本框 19">
              <a:extLst>
                <a:ext uri="{FF2B5EF4-FFF2-40B4-BE49-F238E27FC236}">
                  <a16:creationId xmlns="" xmlns:a16="http://schemas.microsoft.com/office/drawing/2014/main" id="{75FD5FA5-D461-4A6D-8155-B38EC5DBACF8}"/>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45" name="矩形 44">
              <a:extLst>
                <a:ext uri="{FF2B5EF4-FFF2-40B4-BE49-F238E27FC236}">
                  <a16:creationId xmlns="" xmlns:a16="http://schemas.microsoft.com/office/drawing/2014/main" id="{DF6026D2-8477-449A-AF58-72142643A93A}"/>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6" name="文本框 19">
              <a:extLst>
                <a:ext uri="{FF2B5EF4-FFF2-40B4-BE49-F238E27FC236}">
                  <a16:creationId xmlns="" xmlns:a16="http://schemas.microsoft.com/office/drawing/2014/main" id="{95A2D27B-44F3-4AA6-9F7B-B4C9320E4BD4}"/>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7" name="矩形 46">
              <a:extLst>
                <a:ext uri="{FF2B5EF4-FFF2-40B4-BE49-F238E27FC236}">
                  <a16:creationId xmlns="" xmlns:a16="http://schemas.microsoft.com/office/drawing/2014/main" id="{B0B68411-68FB-4542-BED0-3464F4B3223E}"/>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8" name="文本框 19">
              <a:extLst>
                <a:ext uri="{FF2B5EF4-FFF2-40B4-BE49-F238E27FC236}">
                  <a16:creationId xmlns="" xmlns:a16="http://schemas.microsoft.com/office/drawing/2014/main" id="{EB394B1C-E5E0-479D-9AF7-B848452BFBC1}"/>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3" name="Rectangle 8">
            <a:extLst>
              <a:ext uri="{FF2B5EF4-FFF2-40B4-BE49-F238E27FC236}">
                <a16:creationId xmlns="" xmlns:a16="http://schemas.microsoft.com/office/drawing/2014/main" id="{07D2FC48-EE49-4CE9-8710-6BF4194A66D9}"/>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内容">
    <p:spTree>
      <p:nvGrpSpPr>
        <p:cNvPr id="1" name=""/>
        <p:cNvGrpSpPr/>
        <p:nvPr/>
      </p:nvGrpSpPr>
      <p:grpSpPr>
        <a:xfrm>
          <a:off x="0" y="0"/>
          <a:ext cx="0" cy="0"/>
          <a:chOff x="0" y="0"/>
          <a:chExt cx="0" cy="0"/>
        </a:xfrm>
      </p:grpSpPr>
      <p:pic>
        <p:nvPicPr>
          <p:cNvPr id="35" name="图片 34">
            <a:extLst>
              <a:ext uri="{FF2B5EF4-FFF2-40B4-BE49-F238E27FC236}">
                <a16:creationId xmlns="" xmlns:a16="http://schemas.microsoft.com/office/drawing/2014/main" id="{C959F328-96BF-48FD-B690-4B06247F8779}"/>
              </a:ext>
            </a:extLst>
          </p:cNvPr>
          <p:cNvPicPr>
            <a:picLocks noChangeAspect="1"/>
          </p:cNvPicPr>
          <p:nvPr userDrawn="1"/>
        </p:nvPicPr>
        <p:blipFill>
          <a:blip r:embed="rId2"/>
          <a:stretch>
            <a:fillRect/>
          </a:stretch>
        </p:blipFill>
        <p:spPr>
          <a:xfrm>
            <a:off x="0" y="5706000"/>
            <a:ext cx="12192000" cy="1152000"/>
          </a:xfrm>
          <a:prstGeom prst="rect">
            <a:avLst/>
          </a:prstGeom>
        </p:spPr>
      </p:pic>
      <p:sp>
        <p:nvSpPr>
          <p:cNvPr id="9" name="文本占位符 2"/>
          <p:cNvSpPr>
            <a:spLocks noGrp="1"/>
          </p:cNvSpPr>
          <p:nvPr>
            <p:ph idx="1"/>
          </p:nvPr>
        </p:nvSpPr>
        <p:spPr>
          <a:xfrm>
            <a:off x="448183" y="1185496"/>
            <a:ext cx="5470064" cy="4970445"/>
          </a:xfrm>
          <a:prstGeom prst="rect">
            <a:avLst/>
          </a:prstGeom>
        </p:spPr>
        <p:txBody>
          <a:bodyPr rtlCol="0">
            <a:noAutofit/>
          </a:bodyPr>
          <a:lstStyle>
            <a:lvl1pPr>
              <a:defRPr kumimoji="1" lang="zh-CN" altLang="en-US" sz="2400" dirty="0" smtClean="0">
                <a:solidFill>
                  <a:schemeClr val="tx1">
                    <a:lumMod val="75000"/>
                    <a:lumOff val="25000"/>
                  </a:schemeClr>
                </a:solidFill>
              </a:defRPr>
            </a:lvl1pPr>
            <a:lvl2pPr>
              <a:defRPr kumimoji="1" lang="zh-CN" altLang="en-US" sz="2000" b="0" i="0" kern="1200" dirty="0" smtClean="0">
                <a:solidFill>
                  <a:schemeClr val="tx1">
                    <a:lumMod val="75000"/>
                    <a:lumOff val="25000"/>
                  </a:schemeClr>
                </a:solidFill>
                <a:latin typeface="+mn-lt"/>
                <a:ea typeface="微软雅黑"/>
                <a:cs typeface="+mn-cs"/>
              </a:defRPr>
            </a:lvl2pPr>
          </a:lstStyle>
          <a:p>
            <a:pPr lvl="0"/>
            <a:r>
              <a:rPr lang="zh-CN" altLang="en-US" smtClean="0"/>
              <a:t>单击此处编辑母版文本样式</a:t>
            </a:r>
          </a:p>
          <a:p>
            <a:pPr lvl="1"/>
            <a:r>
              <a:rPr lang="zh-CN" altLang="en-US" smtClean="0"/>
              <a:t>第二级</a:t>
            </a:r>
          </a:p>
        </p:txBody>
      </p:sp>
      <p:sp>
        <p:nvSpPr>
          <p:cNvPr id="24" name="文本占位符 2"/>
          <p:cNvSpPr>
            <a:spLocks noGrp="1"/>
          </p:cNvSpPr>
          <p:nvPr>
            <p:ph idx="10"/>
          </p:nvPr>
        </p:nvSpPr>
        <p:spPr>
          <a:xfrm>
            <a:off x="6329801" y="1185496"/>
            <a:ext cx="5470064" cy="4970445"/>
          </a:xfrm>
          <a:prstGeom prst="rect">
            <a:avLst/>
          </a:prstGeom>
        </p:spPr>
        <p:txBody>
          <a:bodyPr rtlCol="0">
            <a:noAutofit/>
          </a:bodyPr>
          <a:lstStyle>
            <a:lvl1pPr>
              <a:defRPr kumimoji="1" lang="zh-CN" altLang="en-US" sz="2400" dirty="0" smtClean="0">
                <a:solidFill>
                  <a:schemeClr val="tx1">
                    <a:lumMod val="75000"/>
                    <a:lumOff val="25000"/>
                  </a:schemeClr>
                </a:solidFill>
              </a:defRPr>
            </a:lvl1pPr>
            <a:lvl2pPr>
              <a:defRPr kumimoji="1" lang="zh-CN" altLang="en-US" sz="2000" b="0" i="0" kern="1200" dirty="0" smtClean="0">
                <a:solidFill>
                  <a:schemeClr val="tx1">
                    <a:lumMod val="75000"/>
                    <a:lumOff val="25000"/>
                  </a:schemeClr>
                </a:solidFill>
                <a:latin typeface="+mn-lt"/>
                <a:ea typeface="微软雅黑"/>
                <a:cs typeface="+mn-cs"/>
              </a:defRPr>
            </a:lvl2pPr>
          </a:lstStyle>
          <a:p>
            <a:pPr lvl="0"/>
            <a:r>
              <a:rPr lang="zh-CN" altLang="en-US" smtClean="0"/>
              <a:t>单击此处编辑母版文本样式</a:t>
            </a:r>
          </a:p>
          <a:p>
            <a:pPr lvl="1"/>
            <a:r>
              <a:rPr lang="zh-CN" altLang="en-US" smtClean="0"/>
              <a:t>第二级</a:t>
            </a:r>
          </a:p>
        </p:txBody>
      </p:sp>
      <p:grpSp>
        <p:nvGrpSpPr>
          <p:cNvPr id="39" name="组合 38">
            <a:extLst>
              <a:ext uri="{FF2B5EF4-FFF2-40B4-BE49-F238E27FC236}">
                <a16:creationId xmlns="" xmlns:a16="http://schemas.microsoft.com/office/drawing/2014/main" id="{BCDE2E1A-3367-4218-BC20-C9A4BA102B08}"/>
              </a:ext>
            </a:extLst>
          </p:cNvPr>
          <p:cNvGrpSpPr/>
          <p:nvPr userDrawn="1"/>
        </p:nvGrpSpPr>
        <p:grpSpPr>
          <a:xfrm>
            <a:off x="12345481" y="4493684"/>
            <a:ext cx="1509183" cy="2000182"/>
            <a:chOff x="12345481" y="4493684"/>
            <a:chExt cx="1509183" cy="2000182"/>
          </a:xfrm>
        </p:grpSpPr>
        <p:sp>
          <p:nvSpPr>
            <p:cNvPr id="40" name="矩形 18">
              <a:extLst>
                <a:ext uri="{FF2B5EF4-FFF2-40B4-BE49-F238E27FC236}">
                  <a16:creationId xmlns="" xmlns:a16="http://schemas.microsoft.com/office/drawing/2014/main" id="{CA458619-75B0-4B28-A264-F3691050A8B8}"/>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a:extLst>
                <a:ext uri="{FF2B5EF4-FFF2-40B4-BE49-F238E27FC236}">
                  <a16:creationId xmlns="" xmlns:a16="http://schemas.microsoft.com/office/drawing/2014/main" id="{BA1521FA-2693-481E-B94B-FE87E5A800CA}"/>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42" name="矩形 41">
              <a:extLst>
                <a:ext uri="{FF2B5EF4-FFF2-40B4-BE49-F238E27FC236}">
                  <a16:creationId xmlns="" xmlns:a16="http://schemas.microsoft.com/office/drawing/2014/main" id="{8E0B47C2-6D1F-43E9-AF5D-84AD272B7521}"/>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矩形 42">
              <a:extLst>
                <a:ext uri="{FF2B5EF4-FFF2-40B4-BE49-F238E27FC236}">
                  <a16:creationId xmlns="" xmlns:a16="http://schemas.microsoft.com/office/drawing/2014/main" id="{A21AD7A8-2B3E-4804-A33F-A6605EA0A35C}"/>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4" name="文本框 19">
              <a:extLst>
                <a:ext uri="{FF2B5EF4-FFF2-40B4-BE49-F238E27FC236}">
                  <a16:creationId xmlns="" xmlns:a16="http://schemas.microsoft.com/office/drawing/2014/main" id="{A39FE9BD-CE7E-4044-89C1-1759F5A9C2DB}"/>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45" name="文本框 19">
              <a:extLst>
                <a:ext uri="{FF2B5EF4-FFF2-40B4-BE49-F238E27FC236}">
                  <a16:creationId xmlns="" xmlns:a16="http://schemas.microsoft.com/office/drawing/2014/main" id="{5737C63F-8320-4194-A078-A205BA950F4D}"/>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46" name="矩形 45">
              <a:extLst>
                <a:ext uri="{FF2B5EF4-FFF2-40B4-BE49-F238E27FC236}">
                  <a16:creationId xmlns="" xmlns:a16="http://schemas.microsoft.com/office/drawing/2014/main" id="{3B1031D8-C860-41A0-A196-4A1095C29FF8}"/>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19">
              <a:extLst>
                <a:ext uri="{FF2B5EF4-FFF2-40B4-BE49-F238E27FC236}">
                  <a16:creationId xmlns="" xmlns:a16="http://schemas.microsoft.com/office/drawing/2014/main" id="{BDFC6E93-FC3D-4D26-850A-DA25A72981E5}"/>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8" name="矩形 47">
              <a:extLst>
                <a:ext uri="{FF2B5EF4-FFF2-40B4-BE49-F238E27FC236}">
                  <a16:creationId xmlns="" xmlns:a16="http://schemas.microsoft.com/office/drawing/2014/main" id="{559157C6-E21C-4CBF-8C7E-1D1D8E753E7E}"/>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9" name="文本框 19">
              <a:extLst>
                <a:ext uri="{FF2B5EF4-FFF2-40B4-BE49-F238E27FC236}">
                  <a16:creationId xmlns="" xmlns:a16="http://schemas.microsoft.com/office/drawing/2014/main" id="{4B9B5A4A-F2B0-4F04-AB48-48A6ED8557FE}"/>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5" name="TextBox 16">
            <a:extLst>
              <a:ext uri="{FF2B5EF4-FFF2-40B4-BE49-F238E27FC236}">
                <a16:creationId xmlns="" xmlns:a16="http://schemas.microsoft.com/office/drawing/2014/main" id="{78852D1C-32E2-4839-816B-C6D06D2A912B}"/>
              </a:ext>
            </a:extLst>
          </p:cNvPr>
          <p:cNvSpPr txBox="1">
            <a:spLocks noChangeArrowheads="1"/>
          </p:cNvSpPr>
          <p:nvPr userDrawn="1"/>
        </p:nvSpPr>
        <p:spPr bwMode="auto">
          <a:xfrm>
            <a:off x="723901" y="6640825"/>
            <a:ext cx="2921000" cy="226484"/>
          </a:xfrm>
          <a:prstGeom prst="rect">
            <a:avLst/>
          </a:prstGeom>
          <a:noFill/>
          <a:ln w="9525">
            <a:noFill/>
            <a:miter lim="800000"/>
            <a:headEnd/>
            <a:tailEnd/>
          </a:ln>
        </p:spPr>
        <p:txBody>
          <a:bodyPr lIns="0" tIns="0" rIns="0" bIns="0"/>
          <a:lstStyle/>
          <a:p>
            <a:pPr>
              <a:defRPr/>
            </a:pPr>
            <a:r>
              <a:rPr kumimoji="1" lang="en-US" sz="800" dirty="0">
                <a:solidFill>
                  <a:schemeClr val="bg1">
                    <a:lumMod val="50000"/>
                  </a:schemeClr>
                </a:solidFill>
                <a:latin typeface="Arial" pitchFamily="34" charset="0"/>
                <a:cs typeface="Arial" pitchFamily="34" charset="0"/>
              </a:rPr>
              <a:t>© </a:t>
            </a:r>
            <a:r>
              <a:rPr kumimoji="1" lang="en-US" altLang="zh-CN" sz="800" dirty="0">
                <a:solidFill>
                  <a:schemeClr val="bg1">
                    <a:lumMod val="50000"/>
                  </a:schemeClr>
                </a:solidFill>
                <a:latin typeface="Arial" pitchFamily="34" charset="0"/>
                <a:cs typeface="Arial" pitchFamily="34" charset="0"/>
              </a:rPr>
              <a:t>Whale Cloud</a:t>
            </a:r>
            <a:r>
              <a:rPr kumimoji="1" lang="en-US" sz="800" dirty="0">
                <a:solidFill>
                  <a:schemeClr val="bg1">
                    <a:lumMod val="50000"/>
                  </a:schemeClr>
                </a:solidFill>
                <a:latin typeface="Arial" pitchFamily="34" charset="0"/>
                <a:cs typeface="Arial" pitchFamily="34" charset="0"/>
              </a:rPr>
              <a:t> Technology </a:t>
            </a:r>
            <a:r>
              <a:rPr kumimoji="1" lang="en-US" sz="800" dirty="0" err="1">
                <a:solidFill>
                  <a:schemeClr val="bg1">
                    <a:lumMod val="50000"/>
                  </a:schemeClr>
                </a:solidFill>
                <a:latin typeface="Arial" pitchFamily="34" charset="0"/>
                <a:cs typeface="Arial" pitchFamily="34" charset="0"/>
              </a:rPr>
              <a:t>Co.,Ltd</a:t>
            </a:r>
            <a:r>
              <a:rPr kumimoji="1" lang="en-US" sz="800" dirty="0">
                <a:solidFill>
                  <a:schemeClr val="bg1">
                    <a:lumMod val="50000"/>
                  </a:schemeClr>
                </a:solidFill>
                <a:latin typeface="Arial" pitchFamily="34" charset="0"/>
                <a:cs typeface="Arial" pitchFamily="34" charset="0"/>
              </a:rPr>
              <a:t>  All rights reserved</a:t>
            </a:r>
          </a:p>
        </p:txBody>
      </p:sp>
      <p:sp>
        <p:nvSpPr>
          <p:cNvPr id="26" name="Slide Number Placeholder 5">
            <a:extLst>
              <a:ext uri="{FF2B5EF4-FFF2-40B4-BE49-F238E27FC236}">
                <a16:creationId xmlns="" xmlns:a16="http://schemas.microsoft.com/office/drawing/2014/main" id="{34C7EA97-EB92-46C3-91AA-C4B8BB7613D3}"/>
              </a:ext>
            </a:extLst>
          </p:cNvPr>
          <p:cNvSpPr>
            <a:spLocks noGrp="1"/>
          </p:cNvSpPr>
          <p:nvPr userDrawn="1"/>
        </p:nvSpPr>
        <p:spPr bwMode="auto">
          <a:xfrm>
            <a:off x="317500" y="6448834"/>
            <a:ext cx="558800" cy="486833"/>
          </a:xfrm>
          <a:prstGeom prst="rect">
            <a:avLst/>
          </a:prstGeom>
          <a:noFill/>
          <a:ln w="9525">
            <a:noFill/>
            <a:miter lim="800000"/>
            <a:headEnd/>
            <a:tailEnd/>
          </a:ln>
        </p:spPr>
        <p:txBody>
          <a:bodyPr anchor="ctr"/>
          <a:lstStyle/>
          <a:p>
            <a:pPr>
              <a:defRPr/>
            </a:pPr>
            <a:fld id="{9B0B765D-2809-403D-8FBD-AF0D71987AE3}" type="slidenum">
              <a:rPr lang="en-US" sz="1050">
                <a:solidFill>
                  <a:schemeClr val="bg1">
                    <a:lumMod val="50000"/>
                  </a:schemeClr>
                </a:solidFill>
                <a:latin typeface="微软雅黑" pitchFamily="34" charset="-122"/>
                <a:ea typeface="微软雅黑" pitchFamily="34" charset="-122"/>
                <a:cs typeface="Arial" pitchFamily="34" charset="0"/>
              </a:rPr>
              <a:pPr>
                <a:defRPr/>
              </a:pPr>
              <a:t>‹#›</a:t>
            </a:fld>
            <a:endParaRPr lang="en-US" sz="1050" dirty="0">
              <a:solidFill>
                <a:schemeClr val="bg1">
                  <a:lumMod val="50000"/>
                </a:schemeClr>
              </a:solidFill>
              <a:latin typeface="微软雅黑" pitchFamily="34" charset="-122"/>
              <a:ea typeface="微软雅黑" pitchFamily="34" charset="-122"/>
              <a:cs typeface="Arial" pitchFamily="34" charset="0"/>
            </a:endParaRPr>
          </a:p>
        </p:txBody>
      </p:sp>
      <p:sp>
        <p:nvSpPr>
          <p:cNvPr id="27" name="Rectangle 8">
            <a:extLst>
              <a:ext uri="{FF2B5EF4-FFF2-40B4-BE49-F238E27FC236}">
                <a16:creationId xmlns="" xmlns:a16="http://schemas.microsoft.com/office/drawing/2014/main" id="{C07910EC-BE70-40FF-B163-A9CD14298F46}"/>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8" name="图片 27">
            <a:extLst>
              <a:ext uri="{FF2B5EF4-FFF2-40B4-BE49-F238E27FC236}">
                <a16:creationId xmlns="" xmlns:a16="http://schemas.microsoft.com/office/drawing/2014/main" id="{8A83CC89-3247-4366-ABD0-EE4F5C36F03C}"/>
              </a:ext>
            </a:extLst>
          </p:cNvPr>
          <p:cNvPicPr>
            <a:picLocks noChangeAspect="1"/>
          </p:cNvPicPr>
          <p:nvPr userDrawn="1"/>
        </p:nvPicPr>
        <p:blipFill>
          <a:blip r:embed="rId3"/>
          <a:stretch>
            <a:fillRect/>
          </a:stretch>
        </p:blipFill>
        <p:spPr>
          <a:xfrm>
            <a:off x="9786452" y="359505"/>
            <a:ext cx="2021827" cy="436715"/>
          </a:xfrm>
          <a:prstGeom prst="rect">
            <a:avLst/>
          </a:prstGeom>
        </p:spPr>
      </p:pic>
      <p:sp>
        <p:nvSpPr>
          <p:cNvPr id="34" name="标题 13">
            <a:extLst>
              <a:ext uri="{FF2B5EF4-FFF2-40B4-BE49-F238E27FC236}">
                <a16:creationId xmlns="" xmlns:a16="http://schemas.microsoft.com/office/drawing/2014/main" id="{33FF657F-1437-4D2B-BD25-B085F33FA30F}"/>
              </a:ext>
            </a:extLst>
          </p:cNvPr>
          <p:cNvSpPr>
            <a:spLocks noGrp="1"/>
          </p:cNvSpPr>
          <p:nvPr>
            <p:ph type="title"/>
          </p:nvPr>
        </p:nvSpPr>
        <p:spPr>
          <a:xfrm>
            <a:off x="448183" y="350713"/>
            <a:ext cx="8870400" cy="660376"/>
          </a:xfrm>
          <a:prstGeom prst="rect">
            <a:avLst/>
          </a:prstGeom>
        </p:spPr>
        <p:txBody>
          <a:bodyPr rtlCol="0">
            <a:noAutofit/>
          </a:bodyPr>
          <a:lstStyle>
            <a:lvl1pPr>
              <a:defRPr lang="zh-CN" altLang="en-US" dirty="0">
                <a:solidFill>
                  <a:srgbClr val="00B4FF"/>
                </a:solidFill>
              </a:defRPr>
            </a:lvl1pPr>
          </a:lstStyle>
          <a:p>
            <a:pPr lvl="0"/>
            <a:r>
              <a:rPr lang="zh-CN" altLang="en-US" smtClean="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内容">
    <p:spTree>
      <p:nvGrpSpPr>
        <p:cNvPr id="1" name=""/>
        <p:cNvGrpSpPr/>
        <p:nvPr/>
      </p:nvGrpSpPr>
      <p:grpSpPr>
        <a:xfrm>
          <a:off x="0" y="0"/>
          <a:ext cx="0" cy="0"/>
          <a:chOff x="0" y="0"/>
          <a:chExt cx="0" cy="0"/>
        </a:xfrm>
      </p:grpSpPr>
      <p:pic>
        <p:nvPicPr>
          <p:cNvPr id="29" name="图片 28">
            <a:extLst>
              <a:ext uri="{FF2B5EF4-FFF2-40B4-BE49-F238E27FC236}">
                <a16:creationId xmlns="" xmlns:a16="http://schemas.microsoft.com/office/drawing/2014/main" id="{EF23367E-2DE7-4781-BDEF-3688A31B4CAE}"/>
              </a:ext>
            </a:extLst>
          </p:cNvPr>
          <p:cNvPicPr>
            <a:picLocks noChangeAspect="1"/>
          </p:cNvPicPr>
          <p:nvPr userDrawn="1"/>
        </p:nvPicPr>
        <p:blipFill>
          <a:blip r:embed="rId2"/>
          <a:stretch>
            <a:fillRect/>
          </a:stretch>
        </p:blipFill>
        <p:spPr>
          <a:xfrm>
            <a:off x="0" y="5706000"/>
            <a:ext cx="12192000" cy="1152000"/>
          </a:xfrm>
          <a:prstGeom prst="rect">
            <a:avLst/>
          </a:prstGeom>
        </p:spPr>
      </p:pic>
      <p:sp>
        <p:nvSpPr>
          <p:cNvPr id="9" name="文本占位符 2"/>
          <p:cNvSpPr>
            <a:spLocks noGrp="1"/>
          </p:cNvSpPr>
          <p:nvPr>
            <p:ph idx="1"/>
          </p:nvPr>
        </p:nvSpPr>
        <p:spPr>
          <a:xfrm>
            <a:off x="448184" y="1185496"/>
            <a:ext cx="6721992" cy="4970445"/>
          </a:xfrm>
          <a:prstGeom prst="rect">
            <a:avLst/>
          </a:prstGeom>
        </p:spPr>
        <p:txBody>
          <a:bodyPr rtlCol="0">
            <a:noAutofit/>
          </a:bodyPr>
          <a:lstStyle>
            <a:lvl1pPr marL="0" marR="0" indent="0" algn="l" defTabSz="609585" rtl="0" eaLnBrk="1" fontAlgn="auto" latinLnBrk="0" hangingPunct="1">
              <a:lnSpc>
                <a:spcPct val="120000"/>
              </a:lnSpc>
              <a:spcBef>
                <a:spcPct val="0"/>
              </a:spcBef>
              <a:spcAft>
                <a:spcPts val="0"/>
              </a:spcAft>
              <a:buClrTx/>
              <a:buSzTx/>
              <a:buFont typeface="Arial"/>
              <a:buNone/>
              <a:tabLst/>
              <a:defRPr kumimoji="1" lang="zh-CN" altLang="en-US" sz="2400" dirty="0" smtClean="0">
                <a:solidFill>
                  <a:schemeClr val="tx1">
                    <a:lumMod val="75000"/>
                    <a:lumOff val="25000"/>
                  </a:schemeClr>
                </a:solidFill>
              </a:defRPr>
            </a:lvl1pPr>
            <a:lvl2pPr>
              <a:defRPr kumimoji="1" lang="zh-CN" altLang="en-US" sz="1867" b="0" i="0" kern="1200" dirty="0" smtClean="0">
                <a:solidFill>
                  <a:srgbClr val="404040"/>
                </a:solidFill>
                <a:latin typeface="+mn-lt"/>
                <a:ea typeface="微软雅黑"/>
                <a:cs typeface="+mn-cs"/>
              </a:defRPr>
            </a:lvl2pPr>
          </a:lstStyle>
          <a:p>
            <a:pPr lvl="0"/>
            <a:r>
              <a:rPr lang="zh-CN" altLang="en-US" smtClean="0"/>
              <a:t>单击此处编辑母版文本样式</a:t>
            </a:r>
          </a:p>
        </p:txBody>
      </p:sp>
      <p:sp>
        <p:nvSpPr>
          <p:cNvPr id="24" name="文本占位符 2"/>
          <p:cNvSpPr>
            <a:spLocks noGrp="1"/>
          </p:cNvSpPr>
          <p:nvPr>
            <p:ph idx="10"/>
          </p:nvPr>
        </p:nvSpPr>
        <p:spPr>
          <a:xfrm>
            <a:off x="7571198" y="1185496"/>
            <a:ext cx="4228668" cy="4970445"/>
          </a:xfrm>
          <a:prstGeom prst="rect">
            <a:avLst/>
          </a:prstGeom>
        </p:spPr>
        <p:txBody>
          <a:bodyPr rtlCol="0">
            <a:noAutofit/>
          </a:bodyPr>
          <a:lstStyle>
            <a:lvl1pPr marL="0" marR="0" indent="0" algn="l" defTabSz="609585" rtl="0" eaLnBrk="1" fontAlgn="auto" latinLnBrk="0" hangingPunct="1">
              <a:lnSpc>
                <a:spcPct val="120000"/>
              </a:lnSpc>
              <a:spcBef>
                <a:spcPct val="0"/>
              </a:spcBef>
              <a:spcAft>
                <a:spcPts val="0"/>
              </a:spcAft>
              <a:buClrTx/>
              <a:buSzTx/>
              <a:buFont typeface="Arial"/>
              <a:buNone/>
              <a:tabLst/>
              <a:defRPr kumimoji="1" lang="zh-CN" altLang="en-US" sz="2400">
                <a:solidFill>
                  <a:schemeClr val="tx1">
                    <a:lumMod val="75000"/>
                    <a:lumOff val="25000"/>
                  </a:schemeClr>
                </a:solidFill>
              </a:defRPr>
            </a:lvl1pPr>
            <a:lvl2pPr>
              <a:defRPr kumimoji="1" lang="zh-CN" altLang="en-US" sz="1867" b="0" i="0" kern="1200" dirty="0" smtClean="0">
                <a:solidFill>
                  <a:srgbClr val="404040"/>
                </a:solidFill>
                <a:latin typeface="+mn-lt"/>
                <a:ea typeface="微软雅黑"/>
                <a:cs typeface="+mn-cs"/>
              </a:defRPr>
            </a:lvl2pPr>
          </a:lstStyle>
          <a:p>
            <a:pPr lvl="0"/>
            <a:r>
              <a:rPr lang="zh-CN" altLang="en-US" smtClean="0"/>
              <a:t>单击此处编辑母版文本样式</a:t>
            </a:r>
          </a:p>
        </p:txBody>
      </p:sp>
      <p:grpSp>
        <p:nvGrpSpPr>
          <p:cNvPr id="39" name="组合 38">
            <a:extLst>
              <a:ext uri="{FF2B5EF4-FFF2-40B4-BE49-F238E27FC236}">
                <a16:creationId xmlns="" xmlns:a16="http://schemas.microsoft.com/office/drawing/2014/main" id="{88062F10-59E9-4C81-9321-590702D77C5D}"/>
              </a:ext>
            </a:extLst>
          </p:cNvPr>
          <p:cNvGrpSpPr/>
          <p:nvPr userDrawn="1"/>
        </p:nvGrpSpPr>
        <p:grpSpPr>
          <a:xfrm>
            <a:off x="12345481" y="4493684"/>
            <a:ext cx="1509183" cy="2000182"/>
            <a:chOff x="12345481" y="4493684"/>
            <a:chExt cx="1509183" cy="2000182"/>
          </a:xfrm>
        </p:grpSpPr>
        <p:sp>
          <p:nvSpPr>
            <p:cNvPr id="40" name="矩形 18">
              <a:extLst>
                <a:ext uri="{FF2B5EF4-FFF2-40B4-BE49-F238E27FC236}">
                  <a16:creationId xmlns="" xmlns:a16="http://schemas.microsoft.com/office/drawing/2014/main" id="{6D9BBFE0-CE15-454F-AADC-5C129089618C}"/>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1" name="文本框 19">
              <a:extLst>
                <a:ext uri="{FF2B5EF4-FFF2-40B4-BE49-F238E27FC236}">
                  <a16:creationId xmlns="" xmlns:a16="http://schemas.microsoft.com/office/drawing/2014/main" id="{4971B50E-660C-4B9F-8C97-F241146FFDCA}"/>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42" name="矩形 41">
              <a:extLst>
                <a:ext uri="{FF2B5EF4-FFF2-40B4-BE49-F238E27FC236}">
                  <a16:creationId xmlns="" xmlns:a16="http://schemas.microsoft.com/office/drawing/2014/main" id="{37DA7DBE-07A4-415D-9519-E67D31E228AA}"/>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3" name="矩形 42">
              <a:extLst>
                <a:ext uri="{FF2B5EF4-FFF2-40B4-BE49-F238E27FC236}">
                  <a16:creationId xmlns="" xmlns:a16="http://schemas.microsoft.com/office/drawing/2014/main" id="{0A198D9E-5E6F-4869-B05C-F5C617634921}"/>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4" name="文本框 19">
              <a:extLst>
                <a:ext uri="{FF2B5EF4-FFF2-40B4-BE49-F238E27FC236}">
                  <a16:creationId xmlns="" xmlns:a16="http://schemas.microsoft.com/office/drawing/2014/main" id="{742242B4-ECA1-483A-A19E-AD8D8C622A56}"/>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45" name="文本框 19">
              <a:extLst>
                <a:ext uri="{FF2B5EF4-FFF2-40B4-BE49-F238E27FC236}">
                  <a16:creationId xmlns="" xmlns:a16="http://schemas.microsoft.com/office/drawing/2014/main" id="{74C66E57-B931-4458-A9F9-2F17DA999CA0}"/>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46" name="矩形 45">
              <a:extLst>
                <a:ext uri="{FF2B5EF4-FFF2-40B4-BE49-F238E27FC236}">
                  <a16:creationId xmlns="" xmlns:a16="http://schemas.microsoft.com/office/drawing/2014/main" id="{76079AEA-2450-4B13-8E91-F614920AEDC6}"/>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文本框 19">
              <a:extLst>
                <a:ext uri="{FF2B5EF4-FFF2-40B4-BE49-F238E27FC236}">
                  <a16:creationId xmlns="" xmlns:a16="http://schemas.microsoft.com/office/drawing/2014/main" id="{3DF67BBE-9D43-4E0C-B6B5-D01E8B704CB5}"/>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48" name="矩形 47">
              <a:extLst>
                <a:ext uri="{FF2B5EF4-FFF2-40B4-BE49-F238E27FC236}">
                  <a16:creationId xmlns="" xmlns:a16="http://schemas.microsoft.com/office/drawing/2014/main" id="{81CAACBE-F486-4BBC-A23C-AE67C8239878}"/>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9" name="文本框 19">
              <a:extLst>
                <a:ext uri="{FF2B5EF4-FFF2-40B4-BE49-F238E27FC236}">
                  <a16:creationId xmlns="" xmlns:a16="http://schemas.microsoft.com/office/drawing/2014/main" id="{35DD3AB8-0A13-443D-9F16-0DDF433B55DA}"/>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5" name="TextBox 16">
            <a:extLst>
              <a:ext uri="{FF2B5EF4-FFF2-40B4-BE49-F238E27FC236}">
                <a16:creationId xmlns="" xmlns:a16="http://schemas.microsoft.com/office/drawing/2014/main" id="{7EAB2FF9-5729-46DE-B093-E4309E6A1D68}"/>
              </a:ext>
            </a:extLst>
          </p:cNvPr>
          <p:cNvSpPr txBox="1">
            <a:spLocks noChangeArrowheads="1"/>
          </p:cNvSpPr>
          <p:nvPr userDrawn="1"/>
        </p:nvSpPr>
        <p:spPr bwMode="auto">
          <a:xfrm>
            <a:off x="723901" y="6640825"/>
            <a:ext cx="2921000" cy="226484"/>
          </a:xfrm>
          <a:prstGeom prst="rect">
            <a:avLst/>
          </a:prstGeom>
          <a:noFill/>
          <a:ln w="9525">
            <a:noFill/>
            <a:miter lim="800000"/>
            <a:headEnd/>
            <a:tailEnd/>
          </a:ln>
        </p:spPr>
        <p:txBody>
          <a:bodyPr lIns="0" tIns="0" rIns="0" bIns="0"/>
          <a:lstStyle/>
          <a:p>
            <a:pPr>
              <a:defRPr/>
            </a:pPr>
            <a:r>
              <a:rPr kumimoji="1" lang="en-US" sz="800" dirty="0">
                <a:solidFill>
                  <a:schemeClr val="bg1">
                    <a:lumMod val="50000"/>
                  </a:schemeClr>
                </a:solidFill>
                <a:latin typeface="Arial" pitchFamily="34" charset="0"/>
                <a:cs typeface="Arial" pitchFamily="34" charset="0"/>
              </a:rPr>
              <a:t>© </a:t>
            </a:r>
            <a:r>
              <a:rPr kumimoji="1" lang="en-US" altLang="zh-CN" sz="800" dirty="0">
                <a:solidFill>
                  <a:schemeClr val="bg1">
                    <a:lumMod val="50000"/>
                  </a:schemeClr>
                </a:solidFill>
                <a:latin typeface="Arial" pitchFamily="34" charset="0"/>
                <a:cs typeface="Arial" pitchFamily="34" charset="0"/>
              </a:rPr>
              <a:t>Whale Cloud</a:t>
            </a:r>
            <a:r>
              <a:rPr kumimoji="1" lang="en-US" sz="800" dirty="0">
                <a:solidFill>
                  <a:schemeClr val="bg1">
                    <a:lumMod val="50000"/>
                  </a:schemeClr>
                </a:solidFill>
                <a:latin typeface="Arial" pitchFamily="34" charset="0"/>
                <a:cs typeface="Arial" pitchFamily="34" charset="0"/>
              </a:rPr>
              <a:t> Technology </a:t>
            </a:r>
            <a:r>
              <a:rPr kumimoji="1" lang="en-US" sz="800" dirty="0" err="1">
                <a:solidFill>
                  <a:schemeClr val="bg1">
                    <a:lumMod val="50000"/>
                  </a:schemeClr>
                </a:solidFill>
                <a:latin typeface="Arial" pitchFamily="34" charset="0"/>
                <a:cs typeface="Arial" pitchFamily="34" charset="0"/>
              </a:rPr>
              <a:t>Co.,Ltd</a:t>
            </a:r>
            <a:r>
              <a:rPr kumimoji="1" lang="en-US" sz="800" dirty="0">
                <a:solidFill>
                  <a:schemeClr val="bg1">
                    <a:lumMod val="50000"/>
                  </a:schemeClr>
                </a:solidFill>
                <a:latin typeface="Arial" pitchFamily="34" charset="0"/>
                <a:cs typeface="Arial" pitchFamily="34" charset="0"/>
              </a:rPr>
              <a:t>  All rights reserved</a:t>
            </a:r>
          </a:p>
        </p:txBody>
      </p:sp>
      <p:sp>
        <p:nvSpPr>
          <p:cNvPr id="26" name="Slide Number Placeholder 5">
            <a:extLst>
              <a:ext uri="{FF2B5EF4-FFF2-40B4-BE49-F238E27FC236}">
                <a16:creationId xmlns="" xmlns:a16="http://schemas.microsoft.com/office/drawing/2014/main" id="{50511850-C87E-459E-A695-290886D1A0DD}"/>
              </a:ext>
            </a:extLst>
          </p:cNvPr>
          <p:cNvSpPr>
            <a:spLocks noGrp="1"/>
          </p:cNvSpPr>
          <p:nvPr userDrawn="1"/>
        </p:nvSpPr>
        <p:spPr bwMode="auto">
          <a:xfrm>
            <a:off x="317500" y="6448834"/>
            <a:ext cx="558800" cy="486833"/>
          </a:xfrm>
          <a:prstGeom prst="rect">
            <a:avLst/>
          </a:prstGeom>
          <a:noFill/>
          <a:ln w="9525">
            <a:noFill/>
            <a:miter lim="800000"/>
            <a:headEnd/>
            <a:tailEnd/>
          </a:ln>
        </p:spPr>
        <p:txBody>
          <a:bodyPr anchor="ctr"/>
          <a:lstStyle/>
          <a:p>
            <a:pPr>
              <a:defRPr/>
            </a:pPr>
            <a:fld id="{9B0B765D-2809-403D-8FBD-AF0D71987AE3}" type="slidenum">
              <a:rPr lang="en-US" sz="1050">
                <a:solidFill>
                  <a:schemeClr val="bg1">
                    <a:lumMod val="50000"/>
                  </a:schemeClr>
                </a:solidFill>
                <a:latin typeface="微软雅黑" pitchFamily="34" charset="-122"/>
                <a:ea typeface="微软雅黑" pitchFamily="34" charset="-122"/>
                <a:cs typeface="Arial" pitchFamily="34" charset="0"/>
              </a:rPr>
              <a:pPr>
                <a:defRPr/>
              </a:pPr>
              <a:t>‹#›</a:t>
            </a:fld>
            <a:endParaRPr lang="en-US" sz="1050" dirty="0">
              <a:solidFill>
                <a:schemeClr val="bg1">
                  <a:lumMod val="50000"/>
                </a:schemeClr>
              </a:solidFill>
              <a:latin typeface="微软雅黑" pitchFamily="34" charset="-122"/>
              <a:ea typeface="微软雅黑" pitchFamily="34" charset="-122"/>
              <a:cs typeface="Arial" pitchFamily="34" charset="0"/>
            </a:endParaRPr>
          </a:p>
        </p:txBody>
      </p:sp>
      <p:sp>
        <p:nvSpPr>
          <p:cNvPr id="27" name="Rectangle 8">
            <a:extLst>
              <a:ext uri="{FF2B5EF4-FFF2-40B4-BE49-F238E27FC236}">
                <a16:creationId xmlns="" xmlns:a16="http://schemas.microsoft.com/office/drawing/2014/main" id="{8EE06D24-8579-4381-9AE7-8BE1B51BB5F7}"/>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8" name="图片 27">
            <a:extLst>
              <a:ext uri="{FF2B5EF4-FFF2-40B4-BE49-F238E27FC236}">
                <a16:creationId xmlns="" xmlns:a16="http://schemas.microsoft.com/office/drawing/2014/main" id="{0160C588-6B23-49F6-9BBE-C751346F8333}"/>
              </a:ext>
            </a:extLst>
          </p:cNvPr>
          <p:cNvPicPr>
            <a:picLocks noChangeAspect="1"/>
          </p:cNvPicPr>
          <p:nvPr userDrawn="1"/>
        </p:nvPicPr>
        <p:blipFill>
          <a:blip r:embed="rId3"/>
          <a:stretch>
            <a:fillRect/>
          </a:stretch>
        </p:blipFill>
        <p:spPr>
          <a:xfrm>
            <a:off x="9786452" y="359505"/>
            <a:ext cx="2021827" cy="436715"/>
          </a:xfrm>
          <a:prstGeom prst="rect">
            <a:avLst/>
          </a:prstGeom>
        </p:spPr>
      </p:pic>
      <p:sp>
        <p:nvSpPr>
          <p:cNvPr id="37" name="标题 13">
            <a:extLst>
              <a:ext uri="{FF2B5EF4-FFF2-40B4-BE49-F238E27FC236}">
                <a16:creationId xmlns="" xmlns:a16="http://schemas.microsoft.com/office/drawing/2014/main" id="{8DDB6485-2B85-483B-98E9-C84A39FD8058}"/>
              </a:ext>
            </a:extLst>
          </p:cNvPr>
          <p:cNvSpPr>
            <a:spLocks noGrp="1"/>
          </p:cNvSpPr>
          <p:nvPr>
            <p:ph type="title"/>
          </p:nvPr>
        </p:nvSpPr>
        <p:spPr>
          <a:xfrm>
            <a:off x="448183" y="350713"/>
            <a:ext cx="8870400" cy="660376"/>
          </a:xfrm>
          <a:prstGeom prst="rect">
            <a:avLst/>
          </a:prstGeom>
        </p:spPr>
        <p:txBody>
          <a:bodyPr rtlCol="0">
            <a:noAutofit/>
          </a:bodyPr>
          <a:lstStyle>
            <a:lvl1pPr>
              <a:defRPr lang="zh-CN" altLang="en-US" dirty="0">
                <a:solidFill>
                  <a:srgbClr val="00B4FF"/>
                </a:solidFill>
              </a:defRPr>
            </a:lvl1pPr>
          </a:lstStyle>
          <a:p>
            <a:pPr lvl="0"/>
            <a:r>
              <a:rPr lang="zh-CN" altLang="en-US" smtClean="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感谢">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601047" y="2955779"/>
            <a:ext cx="2340190" cy="946442"/>
          </a:xfrm>
          <a:prstGeom prst="rect">
            <a:avLst/>
          </a:prstGeom>
        </p:spPr>
        <p:txBody>
          <a:bodyPr rtlCol="0">
            <a:noAutofit/>
          </a:bodyPr>
          <a:lstStyle>
            <a:lvl1pPr>
              <a:defRPr lang="en-US" sz="4400" baseline="0" dirty="0">
                <a:solidFill>
                  <a:schemeClr val="bg1"/>
                </a:solidFill>
                <a:latin typeface="Microsoft YaHei"/>
                <a:cs typeface="Microsoft YaHei"/>
              </a:defRPr>
            </a:lvl1pPr>
          </a:lstStyle>
          <a:p>
            <a:pPr lvl="0"/>
            <a:r>
              <a:rPr lang="zh-CN" altLang="en-US" dirty="0"/>
              <a:t>谢 谢！</a:t>
            </a:r>
            <a:endParaRPr lang="en-US" dirty="0"/>
          </a:p>
        </p:txBody>
      </p:sp>
      <p:grpSp>
        <p:nvGrpSpPr>
          <p:cNvPr id="9" name="组合 8">
            <a:extLst>
              <a:ext uri="{FF2B5EF4-FFF2-40B4-BE49-F238E27FC236}">
                <a16:creationId xmlns="" xmlns:a16="http://schemas.microsoft.com/office/drawing/2014/main" id="{54348B51-0F85-4764-94A0-F6E733B44C6F}"/>
              </a:ext>
            </a:extLst>
          </p:cNvPr>
          <p:cNvGrpSpPr/>
          <p:nvPr userDrawn="1"/>
        </p:nvGrpSpPr>
        <p:grpSpPr>
          <a:xfrm>
            <a:off x="12345481" y="4493684"/>
            <a:ext cx="1509183" cy="2000182"/>
            <a:chOff x="12345481" y="4493684"/>
            <a:chExt cx="1509183" cy="2000182"/>
          </a:xfrm>
        </p:grpSpPr>
        <p:sp>
          <p:nvSpPr>
            <p:cNvPr id="10" name="矩形 18">
              <a:extLst>
                <a:ext uri="{FF2B5EF4-FFF2-40B4-BE49-F238E27FC236}">
                  <a16:creationId xmlns="" xmlns:a16="http://schemas.microsoft.com/office/drawing/2014/main" id="{50005B53-E46B-4199-9285-B92235EC388E}"/>
                </a:ext>
              </a:extLst>
            </p:cNvPr>
            <p:cNvSpPr/>
            <p:nvPr/>
          </p:nvSpPr>
          <p:spPr bwMode="auto">
            <a:xfrm>
              <a:off x="12345481" y="4493684"/>
              <a:ext cx="338667" cy="338667"/>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1" name="文本框 19">
              <a:extLst>
                <a:ext uri="{FF2B5EF4-FFF2-40B4-BE49-F238E27FC236}">
                  <a16:creationId xmlns="" xmlns:a16="http://schemas.microsoft.com/office/drawing/2014/main" id="{9A3E793D-2540-4F7E-A792-8816C6ACB519}"/>
                </a:ext>
              </a:extLst>
            </p:cNvPr>
            <p:cNvSpPr txBox="1">
              <a:spLocks noChangeArrowheads="1"/>
            </p:cNvSpPr>
            <p:nvPr/>
          </p:nvSpPr>
          <p:spPr bwMode="auto">
            <a:xfrm>
              <a:off x="12635464" y="453601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G180, B255</a:t>
              </a:r>
              <a:endParaRPr kumimoji="1" lang="zh-CN" altLang="en-US" sz="933" i="1" dirty="0">
                <a:solidFill>
                  <a:schemeClr val="bg1"/>
                </a:solidFill>
                <a:latin typeface="Times"/>
                <a:ea typeface="Times"/>
                <a:cs typeface="Times"/>
              </a:endParaRPr>
            </a:p>
          </p:txBody>
        </p:sp>
        <p:sp>
          <p:nvSpPr>
            <p:cNvPr id="12" name="矩形 11">
              <a:extLst>
                <a:ext uri="{FF2B5EF4-FFF2-40B4-BE49-F238E27FC236}">
                  <a16:creationId xmlns="" xmlns:a16="http://schemas.microsoft.com/office/drawing/2014/main" id="{ABCD87A3-7A55-4CBB-9568-C0A42A374101}"/>
                </a:ext>
              </a:extLst>
            </p:cNvPr>
            <p:cNvSpPr/>
            <p:nvPr/>
          </p:nvSpPr>
          <p:spPr bwMode="auto">
            <a:xfrm>
              <a:off x="12345481" y="4901455"/>
              <a:ext cx="338667" cy="338667"/>
            </a:xfrm>
            <a:prstGeom prst="rect">
              <a:avLst/>
            </a:prstGeom>
            <a:solidFill>
              <a:srgbClr val="FF6E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3" name="矩形 12">
              <a:extLst>
                <a:ext uri="{FF2B5EF4-FFF2-40B4-BE49-F238E27FC236}">
                  <a16:creationId xmlns="" xmlns:a16="http://schemas.microsoft.com/office/drawing/2014/main" id="{F72C595C-314E-40C8-9318-0D2DD3E7E213}"/>
                </a:ext>
              </a:extLst>
            </p:cNvPr>
            <p:cNvSpPr/>
            <p:nvPr/>
          </p:nvSpPr>
          <p:spPr bwMode="auto">
            <a:xfrm>
              <a:off x="12345481" y="5312337"/>
              <a:ext cx="338667" cy="338667"/>
            </a:xfrm>
            <a:prstGeom prst="rect">
              <a:avLst/>
            </a:prstGeom>
            <a:solidFill>
              <a:srgbClr val="D20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4" name="文本框 19">
              <a:extLst>
                <a:ext uri="{FF2B5EF4-FFF2-40B4-BE49-F238E27FC236}">
                  <a16:creationId xmlns="" xmlns:a16="http://schemas.microsoft.com/office/drawing/2014/main" id="{23DA3B56-E707-4463-A298-33088CD77538}"/>
                </a:ext>
              </a:extLst>
            </p:cNvPr>
            <p:cNvSpPr txBox="1">
              <a:spLocks noChangeArrowheads="1"/>
            </p:cNvSpPr>
            <p:nvPr userDrawn="1"/>
          </p:nvSpPr>
          <p:spPr bwMode="auto">
            <a:xfrm>
              <a:off x="12635464" y="4956064"/>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R255, G110, B0</a:t>
              </a:r>
              <a:endParaRPr kumimoji="1" lang="zh-CN" altLang="en-US" sz="933" i="1" dirty="0">
                <a:solidFill>
                  <a:schemeClr val="bg1"/>
                </a:solidFill>
                <a:latin typeface="Times"/>
                <a:ea typeface="Times"/>
                <a:cs typeface="Times"/>
              </a:endParaRPr>
            </a:p>
          </p:txBody>
        </p:sp>
        <p:sp>
          <p:nvSpPr>
            <p:cNvPr id="15" name="文本框 19">
              <a:extLst>
                <a:ext uri="{FF2B5EF4-FFF2-40B4-BE49-F238E27FC236}">
                  <a16:creationId xmlns="" xmlns:a16="http://schemas.microsoft.com/office/drawing/2014/main" id="{13E473E8-7A1F-4374-8D5F-B6F7F7B260F8}"/>
                </a:ext>
              </a:extLst>
            </p:cNvPr>
            <p:cNvSpPr txBox="1">
              <a:spLocks noChangeArrowheads="1"/>
            </p:cNvSpPr>
            <p:nvPr userDrawn="1"/>
          </p:nvSpPr>
          <p:spPr bwMode="auto">
            <a:xfrm>
              <a:off x="12635464" y="5347888"/>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R210, G0, B190</a:t>
              </a:r>
              <a:endParaRPr kumimoji="1" lang="zh-CN" altLang="en-US" sz="933" i="1" dirty="0">
                <a:solidFill>
                  <a:schemeClr val="bg1"/>
                </a:solidFill>
                <a:latin typeface="Times"/>
                <a:ea typeface="Times"/>
                <a:cs typeface="Times"/>
              </a:endParaRPr>
            </a:p>
          </p:txBody>
        </p:sp>
        <p:sp>
          <p:nvSpPr>
            <p:cNvPr id="16" name="矩形 15">
              <a:extLst>
                <a:ext uri="{FF2B5EF4-FFF2-40B4-BE49-F238E27FC236}">
                  <a16:creationId xmlns="" xmlns:a16="http://schemas.microsoft.com/office/drawing/2014/main" id="{43345966-B192-4B87-BAA5-B7ED8B7F34A7}"/>
                </a:ext>
              </a:extLst>
            </p:cNvPr>
            <p:cNvSpPr/>
            <p:nvPr userDrawn="1"/>
          </p:nvSpPr>
          <p:spPr bwMode="auto">
            <a:xfrm>
              <a:off x="12345481" y="5710518"/>
              <a:ext cx="338667" cy="338667"/>
            </a:xfrm>
            <a:prstGeom prst="rect">
              <a:avLst/>
            </a:prstGeom>
            <a:solidFill>
              <a:srgbClr val="00F0B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7" name="文本框 19">
              <a:extLst>
                <a:ext uri="{FF2B5EF4-FFF2-40B4-BE49-F238E27FC236}">
                  <a16:creationId xmlns="" xmlns:a16="http://schemas.microsoft.com/office/drawing/2014/main" id="{056DAA5D-0F53-4425-A2F3-3A07ACF0F2D1}"/>
                </a:ext>
              </a:extLst>
            </p:cNvPr>
            <p:cNvSpPr txBox="1">
              <a:spLocks noChangeArrowheads="1"/>
            </p:cNvSpPr>
            <p:nvPr userDrawn="1"/>
          </p:nvSpPr>
          <p:spPr bwMode="auto">
            <a:xfrm>
              <a:off x="12635464" y="5746069"/>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R0, G240, B190</a:t>
              </a:r>
              <a:endParaRPr kumimoji="1" lang="zh-CN" altLang="en-US" sz="933" i="1" dirty="0">
                <a:solidFill>
                  <a:schemeClr val="bg1"/>
                </a:solidFill>
                <a:latin typeface="Times"/>
                <a:ea typeface="Times"/>
                <a:cs typeface="Times"/>
              </a:endParaRPr>
            </a:p>
          </p:txBody>
        </p:sp>
        <p:sp>
          <p:nvSpPr>
            <p:cNvPr id="18" name="矩形 17">
              <a:extLst>
                <a:ext uri="{FF2B5EF4-FFF2-40B4-BE49-F238E27FC236}">
                  <a16:creationId xmlns="" xmlns:a16="http://schemas.microsoft.com/office/drawing/2014/main" id="{15D85910-225B-4797-8674-4098E2B1B5A7}"/>
                </a:ext>
              </a:extLst>
            </p:cNvPr>
            <p:cNvSpPr/>
            <p:nvPr userDrawn="1"/>
          </p:nvSpPr>
          <p:spPr bwMode="auto">
            <a:xfrm>
              <a:off x="12345481" y="6155199"/>
              <a:ext cx="338667" cy="338667"/>
            </a:xfrm>
            <a:prstGeom prst="rect">
              <a:avLst/>
            </a:prstGeom>
            <a:solidFill>
              <a:srgbClr val="59575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文本框 19">
              <a:extLst>
                <a:ext uri="{FF2B5EF4-FFF2-40B4-BE49-F238E27FC236}">
                  <a16:creationId xmlns="" xmlns:a16="http://schemas.microsoft.com/office/drawing/2014/main" id="{04A065E0-914F-464B-8340-1EBC4BF44F90}"/>
                </a:ext>
              </a:extLst>
            </p:cNvPr>
            <p:cNvSpPr txBox="1">
              <a:spLocks noChangeArrowheads="1"/>
            </p:cNvSpPr>
            <p:nvPr userDrawn="1"/>
          </p:nvSpPr>
          <p:spPr bwMode="auto">
            <a:xfrm>
              <a:off x="12635464" y="6190750"/>
              <a:ext cx="1219200" cy="235898"/>
            </a:xfrm>
            <a:prstGeom prst="rect">
              <a:avLst/>
            </a:prstGeom>
            <a:noFill/>
            <a:ln w="9525">
              <a:noFill/>
              <a:miter lim="800000"/>
              <a:headEnd/>
              <a:tailEnd/>
            </a:ln>
          </p:spPr>
          <p:txBody>
            <a:bodyPr wrap="square">
              <a:spAutoFit/>
            </a:bodyPr>
            <a:lstStyle/>
            <a:p>
              <a:r>
                <a:rPr kumimoji="1" lang="en-US" altLang="zh-CN" sz="933" i="1" dirty="0">
                  <a:solidFill>
                    <a:schemeClr val="bg1"/>
                  </a:solidFill>
                  <a:latin typeface="Times"/>
                  <a:ea typeface="Times"/>
                  <a:cs typeface="Times"/>
                </a:rPr>
                <a:t>R89, G87, B87</a:t>
              </a:r>
              <a:endParaRPr kumimoji="1" lang="zh-CN" altLang="en-US" sz="933" i="1" dirty="0">
                <a:solidFill>
                  <a:schemeClr val="bg1"/>
                </a:solidFill>
                <a:latin typeface="Times"/>
                <a:ea typeface="Times"/>
                <a:cs typeface="Times"/>
              </a:endParaRPr>
            </a:p>
          </p:txBody>
        </p:sp>
      </p:grpSp>
      <p:sp>
        <p:nvSpPr>
          <p:cNvPr id="20" name="Rectangle 8">
            <a:extLst>
              <a:ext uri="{FF2B5EF4-FFF2-40B4-BE49-F238E27FC236}">
                <a16:creationId xmlns="" xmlns:a16="http://schemas.microsoft.com/office/drawing/2014/main" id="{F6861D6D-543E-481F-B40C-52BC38DE8ACF}"/>
              </a:ext>
            </a:extLst>
          </p:cNvPr>
          <p:cNvSpPr>
            <a:spLocks noChangeArrowheads="1"/>
          </p:cNvSpPr>
          <p:nvPr userDrawn="1"/>
        </p:nvSpPr>
        <p:spPr bwMode="auto">
          <a:xfrm>
            <a:off x="12191999" y="1735613"/>
            <a:ext cx="1541585" cy="2280253"/>
          </a:xfrm>
          <a:prstGeom prst="rect">
            <a:avLst/>
          </a:prstGeom>
          <a:noFill/>
          <a:ln w="9525">
            <a:noFill/>
            <a:miter lim="800000"/>
            <a:headEnd/>
            <a:tailEnd/>
          </a:ln>
        </p:spPr>
        <p:txBody>
          <a:bodyPr wrap="square" lIns="124589" tIns="62300" rIns="124589" bIns="62300" anchor="b" anchorCtr="1">
            <a:spAutoFit/>
          </a:bodyPr>
          <a:lstStyle/>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40</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pt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olor</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Subtitle:</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T</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ype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S</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ize</a:t>
            </a:r>
            <a:r>
              <a:rPr lang="en-US" sz="1000" noProof="1">
                <a:solidFill>
                  <a:schemeClr val="bg1"/>
                </a:solidFill>
                <a:latin typeface="微软雅黑" panose="020B0503020204020204" pitchFamily="34" charset="-122"/>
                <a:ea typeface="微软雅黑" panose="020B0503020204020204" pitchFamily="34" charset="-122"/>
                <a:cs typeface="Heiti SC Light"/>
              </a:rPr>
              <a:t>：</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20pt</a:t>
            </a:r>
          </a:p>
          <a:p>
            <a:pPr algn="l" defTabSz="1246686">
              <a:defRPr/>
            </a:pPr>
            <a:r>
              <a:rPr lang="en-US"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白色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en-US" sz="1000" noProof="1">
                <a:solidFill>
                  <a:schemeClr val="bg1"/>
                </a:solidFill>
                <a:latin typeface="微软雅黑" panose="020B0503020204020204" pitchFamily="34" charset="-122"/>
                <a:ea typeface="微软雅黑" panose="020B0503020204020204" pitchFamily="34" charset="-122"/>
                <a:cs typeface="Heiti SC Light"/>
              </a:rPr>
              <a:t>35</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深色</a:t>
            </a: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endParaRPr lang="en-US"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Content:</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Type：</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微软雅黑</a:t>
            </a:r>
            <a:endParaRPr lang="zh-CN" altLang="zh-CN" sz="1000" noProof="1">
              <a:solidFill>
                <a:schemeClr val="bg1"/>
              </a:solidFill>
              <a:latin typeface="微软雅黑" panose="020B0503020204020204" pitchFamily="34" charset="-122"/>
              <a:ea typeface="微软雅黑" panose="020B0503020204020204" pitchFamily="34" charset="-122"/>
              <a:cs typeface="Heiti SC Light"/>
            </a:endParaRP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Size：</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14</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-24</a:t>
            </a:r>
            <a:r>
              <a:rPr lang="en-US" altLang="ja-JP" sz="1000" noProof="1">
                <a:solidFill>
                  <a:schemeClr val="bg1"/>
                </a:solidFill>
                <a:latin typeface="微软雅黑" panose="020B0503020204020204" pitchFamily="34" charset="-122"/>
                <a:ea typeface="微软雅黑" panose="020B0503020204020204" pitchFamily="34" charset="-122"/>
                <a:cs typeface="Heiti SC Light"/>
              </a:rPr>
              <a:t>pt</a:t>
            </a:r>
          </a:p>
          <a:p>
            <a:pPr algn="l" defTabSz="1246686">
              <a:defRPr/>
            </a:pPr>
            <a:r>
              <a:rPr lang="en-US" altLang="zh-CN" sz="1000" noProof="1">
                <a:solidFill>
                  <a:schemeClr val="bg1"/>
                </a:solidFill>
                <a:latin typeface="微软雅黑" panose="020B0503020204020204" pitchFamily="34" charset="-122"/>
                <a:ea typeface="微软雅黑" panose="020B0503020204020204" pitchFamily="34" charset="-122"/>
                <a:cs typeface="Heiti SC Light"/>
              </a:rPr>
              <a:t>Color: </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黑色</a:t>
            </a:r>
            <a:r>
              <a:rPr lang="en-US" altLang="zh-CN" sz="1000" noProof="1">
                <a:solidFill>
                  <a:schemeClr val="bg1"/>
                </a:solidFill>
                <a:latin typeface="微软雅黑" panose="020B0503020204020204" pitchFamily="34" charset="-122"/>
                <a:ea typeface="微软雅黑" panose="020B0503020204020204" pitchFamily="34" charset="-122"/>
                <a:cs typeface="Heiti SC Light"/>
              </a:rPr>
              <a:t>,25%</a:t>
            </a:r>
            <a:r>
              <a:rPr lang="zh-CN" altLang="en-US" sz="1000" noProof="1">
                <a:solidFill>
                  <a:schemeClr val="bg1"/>
                </a:solidFill>
                <a:latin typeface="微软雅黑" panose="020B0503020204020204" pitchFamily="34" charset="-122"/>
                <a:ea typeface="微软雅黑" panose="020B0503020204020204" pitchFamily="34" charset="-122"/>
                <a:cs typeface="Heiti SC Light"/>
              </a:rPr>
              <a:t>淡色</a:t>
            </a:r>
            <a:endParaRPr lang="en-US" altLang="ja-JP" sz="1000" noProof="1">
              <a:solidFill>
                <a:schemeClr val="bg1"/>
              </a:solidFill>
              <a:latin typeface="微软雅黑" panose="020B0503020204020204" pitchFamily="34" charset="-122"/>
              <a:ea typeface="微软雅黑" panose="020B0503020204020204" pitchFamily="34" charset="-122"/>
              <a:cs typeface="Heiti SC Light"/>
            </a:endParaRPr>
          </a:p>
        </p:txBody>
      </p:sp>
      <p:pic>
        <p:nvPicPr>
          <p:cNvPr id="21" name="图片 20">
            <a:extLst>
              <a:ext uri="{FF2B5EF4-FFF2-40B4-BE49-F238E27FC236}">
                <a16:creationId xmlns="" xmlns:a16="http://schemas.microsoft.com/office/drawing/2014/main" id="{65C7D2D9-24E7-409E-9C1C-A0031530A0A5}"/>
              </a:ext>
            </a:extLst>
          </p:cNvPr>
          <p:cNvPicPr>
            <a:picLocks noChangeAspect="1"/>
          </p:cNvPicPr>
          <p:nvPr userDrawn="1"/>
        </p:nvPicPr>
        <p:blipFill>
          <a:blip r:embed="rId3"/>
          <a:stretch>
            <a:fillRect/>
          </a:stretch>
        </p:blipFill>
        <p:spPr>
          <a:xfrm>
            <a:off x="2269945" y="2955779"/>
            <a:ext cx="2782690" cy="59827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1056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478367" y="1185495"/>
            <a:ext cx="11322051" cy="49704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单击此处编辑母版文本样式</a:t>
            </a:r>
          </a:p>
        </p:txBody>
      </p:sp>
      <p:sp>
        <p:nvSpPr>
          <p:cNvPr id="1026" name="标题占位符 1"/>
          <p:cNvSpPr>
            <a:spLocks noGrp="1"/>
          </p:cNvSpPr>
          <p:nvPr>
            <p:ph type="title"/>
          </p:nvPr>
        </p:nvSpPr>
        <p:spPr bwMode="auto">
          <a:xfrm>
            <a:off x="444500" y="397935"/>
            <a:ext cx="8461375" cy="5503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4" r:id="rId7"/>
  </p:sldLayoutIdLst>
  <p:txStyles>
    <p:titleStyle>
      <a:lvl1pPr algn="l" defTabSz="609585" rtl="0" eaLnBrk="1" fontAlgn="base" hangingPunct="1">
        <a:spcBef>
          <a:spcPct val="0"/>
        </a:spcBef>
        <a:spcAft>
          <a:spcPct val="0"/>
        </a:spcAft>
        <a:defRPr kumimoji="1" lang="zh-CN" altLang="en-US" sz="3200" kern="1200" dirty="0">
          <a:solidFill>
            <a:schemeClr val="tx1"/>
          </a:solidFill>
          <a:latin typeface="+mn-lt"/>
          <a:ea typeface="微软雅黑"/>
          <a:cs typeface="+mn-cs"/>
        </a:defRPr>
      </a:lvl1pPr>
      <a:lvl2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2pPr>
      <a:lvl3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3pPr>
      <a:lvl4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4pPr>
      <a:lvl5pPr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5pPr>
      <a:lvl6pPr marL="609585"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6pPr>
      <a:lvl7pPr marL="1219170"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7pPr>
      <a:lvl8pPr marL="1828754"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8pPr>
      <a:lvl9pPr marL="2438339" algn="l" defTabSz="609585" rtl="0" eaLnBrk="1" fontAlgn="base" hangingPunct="1">
        <a:spcBef>
          <a:spcPct val="0"/>
        </a:spcBef>
        <a:spcAft>
          <a:spcPct val="0"/>
        </a:spcAft>
        <a:defRPr kumimoji="1" sz="3200">
          <a:solidFill>
            <a:schemeClr val="tx1"/>
          </a:solidFill>
          <a:latin typeface="Calibri" pitchFamily="34" charset="0"/>
          <a:ea typeface="微软雅黑" pitchFamily="34" charset="-122"/>
        </a:defRPr>
      </a:lvl9pPr>
    </p:titleStyle>
    <p:bodyStyle>
      <a:lvl1pPr marL="457189" indent="-457189" algn="l" defTabSz="609585" rtl="0" eaLnBrk="1" fontAlgn="base" hangingPunct="1">
        <a:lnSpc>
          <a:spcPct val="120000"/>
        </a:lnSpc>
        <a:spcBef>
          <a:spcPct val="20000"/>
        </a:spcBef>
        <a:spcAft>
          <a:spcPct val="0"/>
        </a:spcAft>
        <a:buFont typeface="Arial" pitchFamily="34" charset="0"/>
        <a:defRPr sz="2400" kern="1200">
          <a:solidFill>
            <a:schemeClr val="tx1">
              <a:lumMod val="75000"/>
              <a:lumOff val="25000"/>
            </a:schemeClr>
          </a:solidFill>
          <a:latin typeface="+mn-lt"/>
          <a:ea typeface="微软雅黑"/>
          <a:cs typeface="+mn-cs"/>
        </a:defRPr>
      </a:lvl1pPr>
      <a:lvl2pPr marL="990575" indent="-380990" algn="l" defTabSz="609585" rtl="0" eaLnBrk="1" fontAlgn="base" hangingPunct="1">
        <a:lnSpc>
          <a:spcPct val="120000"/>
        </a:lnSpc>
        <a:spcBef>
          <a:spcPct val="20000"/>
        </a:spcBef>
        <a:spcAft>
          <a:spcPct val="0"/>
        </a:spcAft>
        <a:buFont typeface="Arial" pitchFamily="34" charset="0"/>
        <a:buChar char="–"/>
        <a:defRPr kern="1200">
          <a:solidFill>
            <a:schemeClr val="tx1">
              <a:lumMod val="75000"/>
              <a:lumOff val="25000"/>
            </a:schemeClr>
          </a:solidFill>
          <a:latin typeface="+mn-lt"/>
          <a:ea typeface="微软雅黑"/>
          <a:cs typeface="+mn-cs"/>
        </a:defRPr>
      </a:lvl2pPr>
      <a:lvl3pPr marL="1523962" indent="-304792" algn="l" defTabSz="609585" rtl="0" eaLnBrk="1" fontAlgn="base" hangingPunct="1">
        <a:lnSpc>
          <a:spcPct val="120000"/>
        </a:lnSpc>
        <a:spcBef>
          <a:spcPct val="20000"/>
        </a:spcBef>
        <a:spcAft>
          <a:spcPct val="0"/>
        </a:spcAft>
        <a:buFont typeface="Arial" pitchFamily="34" charset="0"/>
        <a:buChar char="•"/>
        <a:defRPr sz="2133" kern="1200">
          <a:solidFill>
            <a:schemeClr val="tx1">
              <a:lumMod val="75000"/>
              <a:lumOff val="25000"/>
            </a:schemeClr>
          </a:solidFill>
          <a:latin typeface="+mn-lt"/>
          <a:ea typeface="微软雅黑"/>
          <a:cs typeface="+mn-cs"/>
        </a:defRPr>
      </a:lvl3pPr>
      <a:lvl4pPr marL="2133547" indent="-304792" algn="l" defTabSz="609585" rtl="0" eaLnBrk="1" fontAlgn="base" hangingPunct="1">
        <a:lnSpc>
          <a:spcPct val="120000"/>
        </a:lnSpc>
        <a:spcBef>
          <a:spcPct val="20000"/>
        </a:spcBef>
        <a:spcAft>
          <a:spcPct val="0"/>
        </a:spcAft>
        <a:buFont typeface="Arial" pitchFamily="34" charset="0"/>
        <a:buChar char="–"/>
        <a:defRPr sz="1867" kern="1200">
          <a:solidFill>
            <a:schemeClr val="tx1">
              <a:lumMod val="75000"/>
              <a:lumOff val="25000"/>
            </a:schemeClr>
          </a:solidFill>
          <a:latin typeface="+mn-lt"/>
          <a:ea typeface="微软雅黑"/>
          <a:cs typeface="+mn-cs"/>
        </a:defRPr>
      </a:lvl4pPr>
      <a:lvl5pPr marL="2743131" indent="-304792" algn="l" defTabSz="609585" rtl="0" eaLnBrk="1" fontAlgn="base" hangingPunct="1">
        <a:lnSpc>
          <a:spcPct val="120000"/>
        </a:lnSpc>
        <a:spcBef>
          <a:spcPct val="20000"/>
        </a:spcBef>
        <a:spcAft>
          <a:spcPct val="0"/>
        </a:spcAft>
        <a:buFont typeface="Arial" pitchFamily="34" charset="0"/>
        <a:buChar char="»"/>
        <a:defRPr sz="1600" kern="1200">
          <a:solidFill>
            <a:schemeClr val="tx1">
              <a:lumMod val="75000"/>
              <a:lumOff val="25000"/>
            </a:schemeClr>
          </a:solidFill>
          <a:latin typeface="+mn-lt"/>
          <a:ea typeface="微软雅黑"/>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 xmlns:a16="http://schemas.microsoft.com/office/drawing/2014/main" id="{F0E5509B-002A-4738-A0D3-BDE665B17F0C}"/>
              </a:ext>
            </a:extLst>
          </p:cNvPr>
          <p:cNvSpPr>
            <a:spLocks noGrp="1"/>
          </p:cNvSpPr>
          <p:nvPr>
            <p:ph type="subTitle" idx="1"/>
          </p:nvPr>
        </p:nvSpPr>
        <p:spPr/>
        <p:txBody>
          <a:bodyPr/>
          <a:lstStyle/>
          <a:p>
            <a:r>
              <a:rPr lang="zh-CN" altLang="en-US" dirty="0" smtClean="0"/>
              <a:t>交通云 </a:t>
            </a:r>
            <a:r>
              <a:rPr lang="en-US" altLang="zh-CN" dirty="0" smtClean="0"/>
              <a:t>/ </a:t>
            </a:r>
            <a:r>
              <a:rPr lang="zh-CN" altLang="en-US" dirty="0" smtClean="0"/>
              <a:t>第五开发团队 </a:t>
            </a:r>
            <a:r>
              <a:rPr lang="en-US" altLang="zh-CN" dirty="0" smtClean="0"/>
              <a:t>/ </a:t>
            </a:r>
            <a:r>
              <a:rPr lang="zh-CN" altLang="en-US" dirty="0" smtClean="0"/>
              <a:t>石金普</a:t>
            </a:r>
            <a:endParaRPr lang="zh-CN" altLang="en-US" dirty="0"/>
          </a:p>
        </p:txBody>
      </p:sp>
      <p:sp>
        <p:nvSpPr>
          <p:cNvPr id="3" name="标题 2">
            <a:extLst>
              <a:ext uri="{FF2B5EF4-FFF2-40B4-BE49-F238E27FC236}">
                <a16:creationId xmlns="" xmlns:a16="http://schemas.microsoft.com/office/drawing/2014/main" id="{DF217407-6547-4093-A14E-35086AADEB38}"/>
              </a:ext>
            </a:extLst>
          </p:cNvPr>
          <p:cNvSpPr>
            <a:spLocks noGrp="1"/>
          </p:cNvSpPr>
          <p:nvPr>
            <p:ph type="ctrTitle"/>
          </p:nvPr>
        </p:nvSpPr>
        <p:spPr>
          <a:xfrm>
            <a:off x="1083567" y="2556266"/>
            <a:ext cx="10439839" cy="845696"/>
          </a:xfrm>
        </p:spPr>
        <p:txBody>
          <a:bodyPr/>
          <a:lstStyle/>
          <a:p>
            <a:r>
              <a:rPr lang="zh-CN" altLang="en-US" dirty="0" smtClean="0"/>
              <a:t>决策树与集成学习分享</a:t>
            </a:r>
            <a:r>
              <a:rPr lang="en-US" altLang="zh-CN" dirty="0" smtClean="0"/>
              <a:t>(2020-05-28)</a:t>
            </a:r>
            <a:endParaRPr lang="zh-CN" altLang="en-US" dirty="0"/>
          </a:p>
        </p:txBody>
      </p:sp>
    </p:spTree>
    <p:extLst>
      <p:ext uri="{BB962C8B-B14F-4D97-AF65-F5344CB8AC3E}">
        <p14:creationId xmlns:p14="http://schemas.microsoft.com/office/powerpoint/2010/main" val="14136053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4082673" cy="567289"/>
          </a:xfrm>
          <a:prstGeom prst="rect">
            <a:avLst/>
          </a:prstGeom>
        </p:spPr>
        <p:txBody>
          <a:bodyPr vert="horz" wrap="square" lIns="0" tIns="0" rIns="0" bIns="0" rtlCol="0" anchor="t">
            <a:noAutofit/>
          </a:bodyPr>
          <a:lstStyle/>
          <a:p>
            <a:r>
              <a:rPr kumimoji="1" lang="zh-CN" altLang="en-US" sz="3200" b="1" dirty="0">
                <a:latin typeface="+mj-ea"/>
                <a:ea typeface="+mj-ea"/>
              </a:rPr>
              <a:t>决策树构造实例</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2919865" cy="3788771"/>
          </a:xfrm>
          <a:prstGeom prst="rect">
            <a:avLst/>
          </a:prstGeom>
        </p:spPr>
        <p:txBody>
          <a:bodyPr vert="horz" wrap="square" lIns="0" tIns="0" rIns="0" bIns="0" rtlCol="0" anchor="t">
            <a:noAutofit/>
          </a:bodyPr>
          <a:lstStyle/>
          <a:p>
            <a:r>
              <a:rPr kumimoji="1" lang="zh-CN" altLang="en-US" dirty="0"/>
              <a:t>划分方式：</a:t>
            </a:r>
            <a:r>
              <a:rPr kumimoji="1" lang="en-US" altLang="zh-CN" dirty="0"/>
              <a:t>4</a:t>
            </a:r>
            <a:r>
              <a:rPr kumimoji="1" lang="zh-CN" altLang="en-US" dirty="0" smtClean="0"/>
              <a:t>种</a:t>
            </a:r>
            <a:endParaRPr kumimoji="1" lang="en-US" altLang="zh-CN" dirty="0" smtClean="0"/>
          </a:p>
          <a:p>
            <a:endParaRPr kumimoji="1" lang="zh-CN" altLang="en-US" dirty="0"/>
          </a:p>
          <a:p>
            <a:r>
              <a:rPr kumimoji="1" lang="zh-CN" altLang="en-US" dirty="0"/>
              <a:t>问题：谁当根节点呢</a:t>
            </a:r>
            <a:r>
              <a:rPr kumimoji="1" lang="zh-CN" altLang="en-US" dirty="0" smtClean="0"/>
              <a:t>？</a:t>
            </a:r>
            <a:endParaRPr kumimoji="1" lang="en-US" altLang="zh-CN" dirty="0" smtClean="0"/>
          </a:p>
          <a:p>
            <a:endParaRPr kumimoji="1" lang="zh-CN" altLang="en-US" dirty="0"/>
          </a:p>
          <a:p>
            <a:r>
              <a:rPr kumimoji="1" lang="zh-CN" altLang="en-US" dirty="0"/>
              <a:t>依据：信息</a:t>
            </a:r>
            <a:r>
              <a:rPr kumimoji="1" lang="zh-CN" altLang="en-US" dirty="0" smtClean="0"/>
              <a:t>增益</a:t>
            </a:r>
            <a:endParaRPr kumimoji="1" lang="en-US" altLang="zh-CN" dirty="0" smtClean="0"/>
          </a:p>
          <a:p>
            <a:endParaRPr kumimoji="1" lang="zh-CN" altLang="en-US" dirty="0" smtClean="0"/>
          </a:p>
        </p:txBody>
      </p:sp>
      <p:pic>
        <p:nvPicPr>
          <p:cNvPr id="10" name="图片 9"/>
          <p:cNvPicPr>
            <a:picLocks noChangeAspect="1"/>
          </p:cNvPicPr>
          <p:nvPr/>
        </p:nvPicPr>
        <p:blipFill>
          <a:blip r:embed="rId3"/>
          <a:stretch>
            <a:fillRect/>
          </a:stretch>
        </p:blipFill>
        <p:spPr>
          <a:xfrm>
            <a:off x="4683757" y="931814"/>
            <a:ext cx="6652837" cy="5585944"/>
          </a:xfrm>
          <a:prstGeom prst="rect">
            <a:avLst/>
          </a:prstGeom>
        </p:spPr>
      </p:pic>
    </p:spTree>
    <p:extLst>
      <p:ext uri="{BB962C8B-B14F-4D97-AF65-F5344CB8AC3E}">
        <p14:creationId xmlns:p14="http://schemas.microsoft.com/office/powerpoint/2010/main" val="352134708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4082673" cy="567289"/>
          </a:xfrm>
          <a:prstGeom prst="rect">
            <a:avLst/>
          </a:prstGeom>
        </p:spPr>
        <p:txBody>
          <a:bodyPr vert="horz" wrap="square" lIns="0" tIns="0" rIns="0" bIns="0" rtlCol="0" anchor="t">
            <a:noAutofit/>
          </a:bodyPr>
          <a:lstStyle/>
          <a:p>
            <a:r>
              <a:rPr kumimoji="1" lang="zh-CN" altLang="en-US" sz="3200" b="1" dirty="0">
                <a:latin typeface="+mj-ea"/>
                <a:ea typeface="+mj-ea"/>
              </a:rPr>
              <a:t>决策树构造实例</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在历史数据中（</a:t>
            </a:r>
            <a:r>
              <a:rPr lang="en-US" altLang="zh-CN" dirty="0"/>
              <a:t>14</a:t>
            </a:r>
            <a:r>
              <a:rPr lang="zh-CN" altLang="en-US" dirty="0"/>
              <a:t>天）有</a:t>
            </a:r>
            <a:r>
              <a:rPr lang="en-US" altLang="zh-CN" dirty="0"/>
              <a:t>9</a:t>
            </a:r>
            <a:r>
              <a:rPr lang="zh-CN" altLang="en-US" dirty="0"/>
              <a:t>天打球，</a:t>
            </a:r>
            <a:r>
              <a:rPr lang="en-US" altLang="zh-CN" dirty="0"/>
              <a:t>5</a:t>
            </a:r>
            <a:r>
              <a:rPr lang="zh-CN" altLang="en-US" dirty="0"/>
              <a:t>天不打球，所以此时的熵应为： </a:t>
            </a:r>
            <a:br>
              <a:rPr lang="zh-CN" altLang="en-US" dirty="0"/>
            </a:br>
            <a:endParaRPr lang="en-US" altLang="zh-CN" dirty="0" smtClean="0"/>
          </a:p>
          <a:p>
            <a:endParaRPr kumimoji="1" lang="zh-CN" altLang="en-US" dirty="0"/>
          </a:p>
          <a:p>
            <a:endParaRPr kumimoji="1" lang="zh-CN" altLang="en-US" dirty="0"/>
          </a:p>
          <a:p>
            <a:endParaRPr kumimoji="1" lang="en-US" altLang="zh-CN" dirty="0" smtClean="0"/>
          </a:p>
          <a:p>
            <a:endParaRPr kumimoji="1" lang="en-US" altLang="zh-CN" dirty="0"/>
          </a:p>
          <a:p>
            <a:endParaRPr lang="en-US" altLang="zh-CN" dirty="0" smtClean="0"/>
          </a:p>
          <a:p>
            <a:r>
              <a:rPr lang="en-US" altLang="zh-CN" dirty="0" smtClean="0"/>
              <a:t>4</a:t>
            </a:r>
            <a:r>
              <a:rPr lang="zh-CN" altLang="en-US" dirty="0"/>
              <a:t>个特征逐一分析，先从</a:t>
            </a:r>
            <a:r>
              <a:rPr lang="en-US" altLang="zh-CN" dirty="0"/>
              <a:t>outlook</a:t>
            </a:r>
            <a:r>
              <a:rPr lang="zh-CN" altLang="en-US" dirty="0"/>
              <a:t>特征开始： </a:t>
            </a:r>
            <a:endParaRPr lang="en-US" altLang="zh-CN" dirty="0" smtClean="0"/>
          </a:p>
          <a:p>
            <a:r>
              <a:rPr lang="en-US" altLang="zh-CN" dirty="0"/>
              <a:t>Outlook = sunny</a:t>
            </a:r>
            <a:r>
              <a:rPr lang="zh-CN" altLang="en-US" dirty="0"/>
              <a:t>时，熵值为</a:t>
            </a:r>
            <a:r>
              <a:rPr lang="en-US" altLang="zh-CN" dirty="0"/>
              <a:t>0.971</a:t>
            </a:r>
            <a:br>
              <a:rPr lang="en-US" altLang="zh-CN" dirty="0"/>
            </a:br>
            <a:r>
              <a:rPr lang="en-US" altLang="zh-CN" dirty="0"/>
              <a:t>Outlook = overcast</a:t>
            </a:r>
            <a:r>
              <a:rPr lang="zh-CN" altLang="en-US" dirty="0"/>
              <a:t>时，熵值为</a:t>
            </a:r>
            <a:r>
              <a:rPr lang="en-US" altLang="zh-CN" dirty="0"/>
              <a:t>0</a:t>
            </a:r>
            <a:br>
              <a:rPr lang="en-US" altLang="zh-CN" dirty="0"/>
            </a:br>
            <a:r>
              <a:rPr lang="en-US" altLang="zh-CN" dirty="0"/>
              <a:t>Outlook = rainy</a:t>
            </a:r>
            <a:r>
              <a:rPr lang="zh-CN" altLang="en-US" dirty="0"/>
              <a:t>时，熵值为</a:t>
            </a:r>
            <a:r>
              <a:rPr lang="en-US" altLang="zh-CN" dirty="0"/>
              <a:t>0.971</a:t>
            </a:r>
            <a:r>
              <a:rPr lang="zh-CN" altLang="en-US" dirty="0"/>
              <a:t>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pic>
        <p:nvPicPr>
          <p:cNvPr id="13" name="图片 12"/>
          <p:cNvPicPr>
            <a:picLocks noChangeAspect="1"/>
          </p:cNvPicPr>
          <p:nvPr/>
        </p:nvPicPr>
        <p:blipFill>
          <a:blip r:embed="rId3"/>
          <a:stretch>
            <a:fillRect/>
          </a:stretch>
        </p:blipFill>
        <p:spPr>
          <a:xfrm>
            <a:off x="3672630" y="3013674"/>
            <a:ext cx="4846740" cy="830652"/>
          </a:xfrm>
          <a:prstGeom prst="rect">
            <a:avLst/>
          </a:prstGeom>
        </p:spPr>
      </p:pic>
    </p:spTree>
    <p:extLst>
      <p:ext uri="{BB962C8B-B14F-4D97-AF65-F5344CB8AC3E}">
        <p14:creationId xmlns:p14="http://schemas.microsoft.com/office/powerpoint/2010/main" val="29333412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4082673" cy="567289"/>
          </a:xfrm>
          <a:prstGeom prst="rect">
            <a:avLst/>
          </a:prstGeom>
        </p:spPr>
        <p:txBody>
          <a:bodyPr vert="horz" wrap="square" lIns="0" tIns="0" rIns="0" bIns="0" rtlCol="0" anchor="t">
            <a:noAutofit/>
          </a:bodyPr>
          <a:lstStyle/>
          <a:p>
            <a:r>
              <a:rPr kumimoji="1" lang="zh-CN" altLang="en-US" sz="3200" b="1" dirty="0">
                <a:latin typeface="+mj-ea"/>
                <a:ea typeface="+mj-ea"/>
              </a:rPr>
              <a:t>决策树构造实例</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239507" y="2101640"/>
            <a:ext cx="7935260" cy="2344615"/>
          </a:xfrm>
          <a:prstGeom prst="rect">
            <a:avLst/>
          </a:prstGeom>
        </p:spPr>
        <p:txBody>
          <a:bodyPr vert="horz" wrap="square" lIns="0" tIns="0" rIns="0" bIns="0" rtlCol="0" anchor="t">
            <a:noAutofit/>
          </a:bodyPr>
          <a:lstStyle/>
          <a:p>
            <a:r>
              <a:rPr lang="zh-CN" altLang="en-US" dirty="0"/>
              <a:t>根据数据统计，</a:t>
            </a:r>
            <a:r>
              <a:rPr lang="en-US" altLang="zh-CN" dirty="0"/>
              <a:t>outlook</a:t>
            </a:r>
            <a:r>
              <a:rPr lang="zh-CN" altLang="en-US" dirty="0"/>
              <a:t>取值分别为</a:t>
            </a:r>
            <a:r>
              <a:rPr lang="en-US" altLang="zh-CN" dirty="0"/>
              <a:t>sunny, overcast, rainy</a:t>
            </a:r>
            <a:r>
              <a:rPr lang="zh-CN" altLang="en-US" dirty="0"/>
              <a:t>的概率分别</a:t>
            </a:r>
            <a:r>
              <a:rPr lang="zh-CN" altLang="en-US" dirty="0" smtClean="0"/>
              <a:t>为</a:t>
            </a:r>
            <a:endParaRPr lang="en-US" altLang="zh-CN" dirty="0" smtClean="0"/>
          </a:p>
          <a:p>
            <a:r>
              <a:rPr lang="zh-CN" altLang="en-US" dirty="0" smtClean="0"/>
              <a:t>：</a:t>
            </a:r>
            <a:r>
              <a:rPr lang="en-US" altLang="zh-CN" dirty="0"/>
              <a:t>5/14,  4/14,  5/14</a:t>
            </a:r>
          </a:p>
          <a:p>
            <a:endParaRPr lang="en-US" altLang="zh-CN" dirty="0"/>
          </a:p>
          <a:p>
            <a:endParaRPr lang="zh-CN" altLang="en-US" dirty="0"/>
          </a:p>
          <a:p>
            <a:r>
              <a:rPr lang="en-US" altLang="zh-CN" dirty="0"/>
              <a:t>- </a:t>
            </a:r>
            <a:r>
              <a:rPr lang="zh-CN" altLang="en-US" dirty="0"/>
              <a:t>熵值计算：</a:t>
            </a:r>
            <a:r>
              <a:rPr lang="en-US" altLang="zh-CN" dirty="0"/>
              <a:t>5/14 * 0.971 + 4/14 * 0 + 5/14 * 0.971 = 0.693</a:t>
            </a:r>
          </a:p>
          <a:p>
            <a:endParaRPr lang="en-US" altLang="zh-CN" dirty="0"/>
          </a:p>
          <a:p>
            <a:endParaRPr lang="en-US" altLang="zh-CN" dirty="0"/>
          </a:p>
          <a:p>
            <a:r>
              <a:rPr lang="en-US" altLang="zh-CN" dirty="0"/>
              <a:t>- </a:t>
            </a:r>
            <a:r>
              <a:rPr lang="zh-CN" altLang="en-US" dirty="0"/>
              <a:t>信息增益：系统的熵值从原始的</a:t>
            </a:r>
            <a:r>
              <a:rPr lang="en-US" altLang="zh-CN" dirty="0"/>
              <a:t>0.940</a:t>
            </a:r>
            <a:r>
              <a:rPr lang="zh-CN" altLang="en-US" dirty="0"/>
              <a:t>下降到了</a:t>
            </a:r>
            <a:r>
              <a:rPr lang="en-US" altLang="zh-CN" dirty="0"/>
              <a:t>0.693</a:t>
            </a:r>
            <a:r>
              <a:rPr lang="zh-CN" altLang="en-US" dirty="0"/>
              <a:t>，增益为</a:t>
            </a:r>
            <a:r>
              <a:rPr lang="en-US" altLang="zh-CN" dirty="0"/>
              <a:t>0.247</a:t>
            </a:r>
          </a:p>
          <a:p>
            <a:pPr marL="285750" indent="-285750">
              <a:buFontTx/>
              <a:buChar char="-"/>
            </a:pPr>
            <a:endParaRPr lang="en-US" altLang="zh-CN" dirty="0"/>
          </a:p>
          <a:p>
            <a:pPr marL="285750" indent="-285750">
              <a:buFontTx/>
              <a:buChar char="-"/>
            </a:pPr>
            <a:endParaRPr lang="en-US" altLang="zh-CN" dirty="0"/>
          </a:p>
          <a:p>
            <a:r>
              <a:rPr lang="en-US" altLang="zh-CN" dirty="0"/>
              <a:t>- </a:t>
            </a:r>
            <a:r>
              <a:rPr lang="zh-CN" altLang="en-US" dirty="0"/>
              <a:t>同样的方式可以计算出其他特征的信息增益，那么我们选择最大的那个</a:t>
            </a:r>
          </a:p>
          <a:p>
            <a:r>
              <a:rPr lang="zh-CN" altLang="en-US" dirty="0"/>
              <a:t>就可以啦，相当于是遍历了一遍特征，找出来了大当家，然后再其余的</a:t>
            </a:r>
          </a:p>
          <a:p>
            <a:r>
              <a:rPr lang="zh-CN" altLang="en-US" dirty="0"/>
              <a:t>中继续通过信息增益找二当家！</a:t>
            </a:r>
            <a:br>
              <a:rPr lang="zh-CN" altLang="en-US" dirty="0"/>
            </a:br>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58" y="867509"/>
            <a:ext cx="4358390" cy="5811187"/>
          </a:xfrm>
          <a:prstGeom prst="rect">
            <a:avLst/>
          </a:prstGeom>
        </p:spPr>
      </p:pic>
    </p:spTree>
    <p:extLst>
      <p:ext uri="{BB962C8B-B14F-4D97-AF65-F5344CB8AC3E}">
        <p14:creationId xmlns:p14="http://schemas.microsoft.com/office/powerpoint/2010/main" val="6202321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r>
              <a:rPr kumimoji="1" lang="en-US" altLang="zh-CN" dirty="0" smtClean="0"/>
              <a:t>        GINI</a:t>
            </a:r>
            <a:r>
              <a:rPr kumimoji="1" lang="zh-CN" altLang="en-US" dirty="0" smtClean="0"/>
              <a:t>系数</a:t>
            </a:r>
            <a:r>
              <a:rPr kumimoji="1" lang="en-US" altLang="zh-CN" dirty="0" smtClean="0"/>
              <a:t>(</a:t>
            </a:r>
            <a:r>
              <a:rPr kumimoji="1" lang="zh-CN" altLang="en-US" dirty="0" smtClean="0"/>
              <a:t>和熵的衡量标准一致</a:t>
            </a:r>
            <a:r>
              <a:rPr kumimoji="1" lang="en-US" altLang="zh-CN" dirty="0" smtClean="0"/>
              <a:t>,</a:t>
            </a:r>
            <a:r>
              <a:rPr kumimoji="1" lang="zh-CN" altLang="en-US" dirty="0" smtClean="0"/>
              <a:t>只是计算方式不相同</a:t>
            </a:r>
            <a:r>
              <a:rPr kumimoji="1" lang="en-US" altLang="zh-CN" dirty="0" smtClean="0"/>
              <a:t>): </a:t>
            </a:r>
            <a:endParaRPr kumimoji="1" lang="zh-CN" altLang="en-US" dirty="0" smtClean="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zh-CN" altLang="en-US" sz="3200" b="1" dirty="0" smtClean="0">
                <a:latin typeface="+mj-ea"/>
                <a:ea typeface="+mj-ea"/>
              </a:rPr>
              <a:t>决策树算法</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pic>
        <p:nvPicPr>
          <p:cNvPr id="13" name="图片 12"/>
          <p:cNvPicPr>
            <a:picLocks noChangeAspect="1"/>
          </p:cNvPicPr>
          <p:nvPr/>
        </p:nvPicPr>
        <p:blipFill>
          <a:blip r:embed="rId3"/>
          <a:stretch>
            <a:fillRect/>
          </a:stretch>
        </p:blipFill>
        <p:spPr>
          <a:xfrm>
            <a:off x="1636399" y="2166129"/>
            <a:ext cx="8679932" cy="2293819"/>
          </a:xfrm>
          <a:prstGeom prst="rect">
            <a:avLst/>
          </a:prstGeom>
        </p:spPr>
      </p:pic>
      <p:pic>
        <p:nvPicPr>
          <p:cNvPr id="14" name="图片 13"/>
          <p:cNvPicPr>
            <a:picLocks noChangeAspect="1"/>
          </p:cNvPicPr>
          <p:nvPr/>
        </p:nvPicPr>
        <p:blipFill>
          <a:blip r:embed="rId4"/>
          <a:stretch>
            <a:fillRect/>
          </a:stretch>
        </p:blipFill>
        <p:spPr>
          <a:xfrm>
            <a:off x="1136976" y="5304925"/>
            <a:ext cx="4602879" cy="929721"/>
          </a:xfrm>
          <a:prstGeom prst="rect">
            <a:avLst/>
          </a:prstGeom>
        </p:spPr>
      </p:pic>
    </p:spTree>
    <p:extLst>
      <p:ext uri="{BB962C8B-B14F-4D97-AF65-F5344CB8AC3E}">
        <p14:creationId xmlns:p14="http://schemas.microsoft.com/office/powerpoint/2010/main" val="42012502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r>
              <a:rPr kumimoji="1" lang="en-US" altLang="zh-CN" dirty="0" smtClean="0"/>
              <a:t> </a:t>
            </a:r>
            <a:r>
              <a:rPr kumimoji="1" lang="zh-CN" altLang="en-US" dirty="0" smtClean="0"/>
              <a:t>选取</a:t>
            </a:r>
            <a:r>
              <a:rPr kumimoji="1" lang="en-US" altLang="zh-CN" dirty="0" smtClean="0"/>
              <a:t>(</a:t>
            </a:r>
            <a:r>
              <a:rPr kumimoji="1" lang="zh-CN" altLang="en-US" dirty="0" smtClean="0"/>
              <a:t>连续值的</a:t>
            </a:r>
            <a:r>
              <a:rPr kumimoji="1" lang="en-US" altLang="zh-CN" dirty="0" smtClean="0"/>
              <a:t>)</a:t>
            </a:r>
            <a:r>
              <a:rPr kumimoji="1" lang="zh-CN" altLang="en-US" dirty="0" smtClean="0"/>
              <a:t>哪个分界点</a:t>
            </a:r>
            <a:r>
              <a:rPr kumimoji="1" lang="en-US" altLang="zh-CN" dirty="0" smtClean="0"/>
              <a:t>?</a:t>
            </a:r>
          </a:p>
          <a:p>
            <a:pPr marL="285750" indent="-285750">
              <a:buFont typeface="Arial" panose="020B0604020202020204" pitchFamily="34" charset="0"/>
              <a:buChar char="•"/>
            </a:pPr>
            <a:r>
              <a:rPr kumimoji="1" lang="zh-CN" altLang="en-US" dirty="0" smtClean="0"/>
              <a:t> 离散化</a:t>
            </a:r>
            <a:endParaRPr kumimoji="1" lang="en-US" altLang="zh-CN" dirty="0" smtClean="0"/>
          </a:p>
          <a:p>
            <a:r>
              <a:rPr kumimoji="1" lang="en-US" altLang="zh-CN" dirty="0" smtClean="0"/>
              <a:t> </a:t>
            </a:r>
          </a:p>
          <a:p>
            <a:r>
              <a:rPr kumimoji="1" lang="zh-CN" altLang="en-US" dirty="0" smtClean="0"/>
              <a:t>年龄</a:t>
            </a:r>
            <a:r>
              <a:rPr kumimoji="1" lang="en-US" altLang="zh-CN" dirty="0" smtClean="0"/>
              <a:t>(</a:t>
            </a:r>
            <a:r>
              <a:rPr kumimoji="1" lang="zh-CN" altLang="en-US" dirty="0" smtClean="0"/>
              <a:t>排序</a:t>
            </a:r>
            <a:r>
              <a:rPr kumimoji="1" lang="en-US" altLang="zh-CN" dirty="0" smtClean="0"/>
              <a:t>):  5   10   15   20    25   29   36   54   76</a:t>
            </a:r>
          </a:p>
          <a:p>
            <a:r>
              <a:rPr kumimoji="1" lang="en-US" altLang="zh-CN" dirty="0"/>
              <a:t>	</a:t>
            </a:r>
            <a:r>
              <a:rPr kumimoji="1" lang="en-US" altLang="zh-CN" dirty="0" smtClean="0"/>
              <a:t>label:	0     1     1     1      1     0     0     0      0</a:t>
            </a:r>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zh-CN" altLang="en-US" sz="3200" b="1" dirty="0" smtClean="0">
                <a:latin typeface="+mj-ea"/>
                <a:ea typeface="+mj-ea"/>
              </a:rPr>
              <a:t>连续值怎么办</a:t>
            </a:r>
            <a:r>
              <a:rPr kumimoji="1" lang="en-US" altLang="zh-CN" sz="3200" b="1" dirty="0" smtClean="0">
                <a:latin typeface="+mj-ea"/>
                <a:ea typeface="+mj-ea"/>
              </a:rPr>
              <a:t>?</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cxnSp>
        <p:nvCxnSpPr>
          <p:cNvPr id="19" name="直接箭头连接符 18"/>
          <p:cNvCxnSpPr/>
          <p:nvPr/>
        </p:nvCxnSpPr>
        <p:spPr>
          <a:xfrm flipV="1">
            <a:off x="1969478" y="3798278"/>
            <a:ext cx="0" cy="1582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3516924" y="3785396"/>
            <a:ext cx="0" cy="1595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9" name="文本框 28"/>
          <p:cNvSpPr txBox="1"/>
          <p:nvPr/>
        </p:nvSpPr>
        <p:spPr>
          <a:xfrm>
            <a:off x="1023449" y="4133897"/>
            <a:ext cx="1075796" cy="275198"/>
          </a:xfrm>
          <a:prstGeom prst="rect">
            <a:avLst/>
          </a:prstGeom>
        </p:spPr>
        <p:txBody>
          <a:bodyPr vert="horz" wrap="square" lIns="0" tIns="0" rIns="0" bIns="0" rtlCol="0" anchor="t">
            <a:noAutofit/>
          </a:bodyPr>
          <a:lstStyle/>
          <a:p>
            <a:r>
              <a:rPr kumimoji="1" lang="en-US" altLang="zh-CN" dirty="0" smtClean="0"/>
              <a:t>Age&lt;=8</a:t>
            </a:r>
            <a:endParaRPr kumimoji="1" lang="zh-CN" altLang="en-US" dirty="0" smtClean="0"/>
          </a:p>
        </p:txBody>
      </p:sp>
      <p:sp>
        <p:nvSpPr>
          <p:cNvPr id="30" name="文本框 29"/>
          <p:cNvSpPr txBox="1"/>
          <p:nvPr/>
        </p:nvSpPr>
        <p:spPr>
          <a:xfrm>
            <a:off x="2087521" y="4133897"/>
            <a:ext cx="1075796" cy="275198"/>
          </a:xfrm>
          <a:prstGeom prst="rect">
            <a:avLst/>
          </a:prstGeom>
        </p:spPr>
        <p:txBody>
          <a:bodyPr vert="horz" wrap="square" lIns="0" tIns="0" rIns="0" bIns="0" rtlCol="0" anchor="t">
            <a:noAutofit/>
          </a:bodyPr>
          <a:lstStyle/>
          <a:p>
            <a:r>
              <a:rPr kumimoji="1" lang="en-US" altLang="zh-CN" dirty="0" smtClean="0"/>
              <a:t>Age&gt;8</a:t>
            </a:r>
            <a:endParaRPr kumimoji="1" lang="zh-CN" altLang="en-US" dirty="0" smtClean="0"/>
          </a:p>
        </p:txBody>
      </p:sp>
      <p:sp>
        <p:nvSpPr>
          <p:cNvPr id="31" name="文本框 30"/>
          <p:cNvSpPr txBox="1"/>
          <p:nvPr/>
        </p:nvSpPr>
        <p:spPr>
          <a:xfrm>
            <a:off x="2648151" y="4884273"/>
            <a:ext cx="1075796" cy="275198"/>
          </a:xfrm>
          <a:prstGeom prst="rect">
            <a:avLst/>
          </a:prstGeom>
        </p:spPr>
        <p:txBody>
          <a:bodyPr vert="horz" wrap="square" lIns="0" tIns="0" rIns="0" bIns="0" rtlCol="0" anchor="t">
            <a:noAutofit/>
          </a:bodyPr>
          <a:lstStyle/>
          <a:p>
            <a:r>
              <a:rPr kumimoji="1" lang="en-US" altLang="zh-CN" dirty="0" smtClean="0"/>
              <a:t>Age&lt;=27</a:t>
            </a:r>
            <a:endParaRPr kumimoji="1" lang="zh-CN" altLang="en-US" dirty="0" smtClean="0"/>
          </a:p>
        </p:txBody>
      </p:sp>
      <p:sp>
        <p:nvSpPr>
          <p:cNvPr id="32" name="文本框 31"/>
          <p:cNvSpPr txBox="1"/>
          <p:nvPr/>
        </p:nvSpPr>
        <p:spPr>
          <a:xfrm>
            <a:off x="3705308" y="4872138"/>
            <a:ext cx="1075796" cy="275198"/>
          </a:xfrm>
          <a:prstGeom prst="rect">
            <a:avLst/>
          </a:prstGeom>
        </p:spPr>
        <p:txBody>
          <a:bodyPr vert="horz" wrap="square" lIns="0" tIns="0" rIns="0" bIns="0" rtlCol="0" anchor="t">
            <a:noAutofit/>
          </a:bodyPr>
          <a:lstStyle/>
          <a:p>
            <a:r>
              <a:rPr kumimoji="1" lang="en-US" altLang="zh-CN" dirty="0" smtClean="0"/>
              <a:t>Age&gt;27</a:t>
            </a:r>
            <a:endParaRPr kumimoji="1" lang="zh-CN" altLang="en-US" dirty="0" smtClean="0"/>
          </a:p>
        </p:txBody>
      </p:sp>
    </p:spTree>
    <p:extLst>
      <p:ext uri="{BB962C8B-B14F-4D97-AF65-F5344CB8AC3E}">
        <p14:creationId xmlns:p14="http://schemas.microsoft.com/office/powerpoint/2010/main" val="34525482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r>
              <a:rPr kumimoji="1" lang="zh-CN" altLang="en-US" dirty="0"/>
              <a:t>为</a:t>
            </a:r>
            <a:r>
              <a:rPr kumimoji="1" lang="zh-CN" altLang="en-US" dirty="0" smtClean="0"/>
              <a:t>什么要剪枝</a:t>
            </a:r>
            <a:r>
              <a:rPr kumimoji="1" lang="en-US" altLang="zh-CN" dirty="0" smtClean="0"/>
              <a:t>?</a:t>
            </a:r>
          </a:p>
          <a:p>
            <a:endParaRPr kumimoji="1" lang="en-US" altLang="zh-CN" dirty="0" smtClean="0"/>
          </a:p>
          <a:p>
            <a:pPr marL="285750" indent="-285750">
              <a:buFont typeface="Arial" panose="020B0604020202020204" pitchFamily="34" charset="0"/>
              <a:buChar char="•"/>
            </a:pPr>
            <a:r>
              <a:rPr kumimoji="1" lang="zh-CN" altLang="en-US" dirty="0" smtClean="0"/>
              <a:t>预剪枝</a:t>
            </a:r>
            <a:r>
              <a:rPr kumimoji="1" lang="en-US" altLang="zh-CN" dirty="0" smtClean="0"/>
              <a:t>: </a:t>
            </a:r>
            <a:r>
              <a:rPr kumimoji="1" lang="zh-CN" altLang="en-US" dirty="0" smtClean="0"/>
              <a:t>限制深度</a:t>
            </a:r>
            <a:r>
              <a:rPr kumimoji="1" lang="en-US" altLang="zh-CN" dirty="0" smtClean="0"/>
              <a:t>, </a:t>
            </a:r>
            <a:r>
              <a:rPr kumimoji="1" lang="zh-CN" altLang="en-US" dirty="0" smtClean="0"/>
              <a:t>叶子节点个数</a:t>
            </a:r>
            <a:r>
              <a:rPr kumimoji="1" lang="en-US" altLang="zh-CN" dirty="0" smtClean="0"/>
              <a:t>, </a:t>
            </a:r>
            <a:r>
              <a:rPr kumimoji="1" lang="zh-CN" altLang="en-US" dirty="0" smtClean="0"/>
              <a:t>叶子节点样</a:t>
            </a:r>
            <a:endParaRPr kumimoji="1" lang="en-US" altLang="zh-CN" dirty="0" smtClean="0"/>
          </a:p>
          <a:p>
            <a:pPr lvl="1"/>
            <a:r>
              <a:rPr kumimoji="1" lang="zh-CN" altLang="en-US" dirty="0" smtClean="0"/>
              <a:t>本数</a:t>
            </a:r>
            <a:r>
              <a:rPr kumimoji="1" lang="en-US" altLang="zh-CN" dirty="0" smtClean="0"/>
              <a:t>, </a:t>
            </a:r>
            <a:r>
              <a:rPr kumimoji="1" lang="zh-CN" altLang="en-US" dirty="0" smtClean="0"/>
              <a:t>信息增益等</a:t>
            </a:r>
            <a:endParaRPr kumimoji="1" lang="en-US" altLang="zh-CN" dirty="0" smtClean="0"/>
          </a:p>
          <a:p>
            <a:pPr marL="285750" indent="-285750">
              <a:buFont typeface="Arial" panose="020B0604020202020204" pitchFamily="34" charset="0"/>
              <a:buChar char="•"/>
            </a:pPr>
            <a:endParaRPr kumimoji="1" lang="en-US" altLang="zh-CN" dirty="0" smtClean="0"/>
          </a:p>
          <a:p>
            <a:pPr marL="285750" indent="-285750">
              <a:buFont typeface="Arial" panose="020B0604020202020204" pitchFamily="34" charset="0"/>
              <a:buChar char="•"/>
            </a:pPr>
            <a:r>
              <a:rPr kumimoji="1" lang="zh-CN" altLang="en-US" dirty="0"/>
              <a:t>后</a:t>
            </a:r>
            <a:r>
              <a:rPr kumimoji="1" lang="zh-CN" altLang="en-US" dirty="0" smtClean="0"/>
              <a:t>剪枝</a:t>
            </a:r>
            <a:r>
              <a:rPr kumimoji="1" lang="en-US" altLang="zh-CN" dirty="0" smtClean="0"/>
              <a:t>: </a:t>
            </a:r>
            <a:r>
              <a:rPr kumimoji="1" lang="zh-CN" altLang="en-US" dirty="0" smtClean="0"/>
              <a:t>通过一定的衡量标准</a:t>
            </a:r>
            <a:endParaRPr kumimoji="1" lang="en-US" altLang="zh-CN" dirty="0" smtClean="0"/>
          </a:p>
          <a:p>
            <a:r>
              <a:rPr kumimoji="1" lang="en-US" altLang="zh-CN" dirty="0"/>
              <a:t>	</a:t>
            </a:r>
            <a:r>
              <a:rPr kumimoji="1" lang="en-US" altLang="zh-CN" dirty="0" smtClean="0"/>
              <a:t>	(</a:t>
            </a:r>
            <a:r>
              <a:rPr kumimoji="1" lang="zh-CN" altLang="en-US" dirty="0" smtClean="0"/>
              <a:t>叶子节点数越多</a:t>
            </a:r>
            <a:r>
              <a:rPr kumimoji="1" lang="en-US" altLang="zh-CN" dirty="0" smtClean="0"/>
              <a:t>, </a:t>
            </a:r>
            <a:r>
              <a:rPr kumimoji="1" lang="zh-CN" altLang="en-US" dirty="0" smtClean="0"/>
              <a:t>损失越大</a:t>
            </a:r>
            <a:r>
              <a:rPr kumimoji="1" lang="en-US" altLang="zh-CN" dirty="0" smtClean="0"/>
              <a:t>)</a:t>
            </a:r>
          </a:p>
          <a:p>
            <a:endParaRPr kumimoji="1" lang="en-US" altLang="zh-CN" dirty="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zh-CN" altLang="en-US" sz="3200" b="1" dirty="0" smtClean="0">
                <a:latin typeface="+mj-ea"/>
                <a:ea typeface="+mj-ea"/>
              </a:rPr>
              <a:t>剪枝策略</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3" name="图片 12"/>
          <p:cNvPicPr>
            <a:picLocks noChangeAspect="1"/>
          </p:cNvPicPr>
          <p:nvPr/>
        </p:nvPicPr>
        <p:blipFill>
          <a:blip r:embed="rId3"/>
          <a:stretch>
            <a:fillRect/>
          </a:stretch>
        </p:blipFill>
        <p:spPr>
          <a:xfrm>
            <a:off x="5403021" y="982076"/>
            <a:ext cx="6589901" cy="5085012"/>
          </a:xfrm>
          <a:prstGeom prst="rect">
            <a:avLst/>
          </a:prstGeom>
        </p:spPr>
      </p:pic>
    </p:spTree>
    <p:extLst>
      <p:ext uri="{BB962C8B-B14F-4D97-AF65-F5344CB8AC3E}">
        <p14:creationId xmlns:p14="http://schemas.microsoft.com/office/powerpoint/2010/main" val="88718039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集成算法</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r>
              <a:rPr kumimoji="1" lang="zh-CN" altLang="en-US" dirty="0"/>
              <a:t>目的：让机器学习效果更好，单个不行</a:t>
            </a:r>
            <a:r>
              <a:rPr kumimoji="1" lang="zh-CN" altLang="en-US" dirty="0" smtClean="0"/>
              <a:t>，群殴</a:t>
            </a:r>
            <a:r>
              <a:rPr kumimoji="1" lang="zh-CN" altLang="en-US" dirty="0"/>
              <a:t>走起</a:t>
            </a:r>
            <a:endParaRPr kumimoji="1" lang="en-US" altLang="zh-CN" dirty="0" smtClean="0"/>
          </a:p>
          <a:p>
            <a:pPr marL="285750" indent="-285750">
              <a:buFont typeface="Arial" panose="020B0604020202020204" pitchFamily="34" charset="0"/>
              <a:buChar char="•"/>
            </a:pPr>
            <a:r>
              <a:rPr kumimoji="1" lang="en-US" altLang="zh-CN" dirty="0"/>
              <a:t>Bagging</a:t>
            </a:r>
            <a:r>
              <a:rPr kumimoji="1" lang="zh-CN" altLang="en-US" dirty="0"/>
              <a:t>：训练多个分类器</a:t>
            </a:r>
            <a:r>
              <a:rPr kumimoji="1" lang="zh-CN" altLang="en-US" dirty="0" smtClean="0"/>
              <a:t>取平均</a:t>
            </a:r>
            <a:endParaRPr kumimoji="1" lang="en-US" altLang="zh-CN" dirty="0" smtClean="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smtClean="0"/>
          </a:p>
          <a:p>
            <a:pPr marL="285750" indent="-285750">
              <a:buFont typeface="Arial" panose="020B0604020202020204" pitchFamily="34" charset="0"/>
              <a:buChar char="•"/>
            </a:pPr>
            <a:endParaRPr kumimoji="1" lang="en-US" altLang="zh-CN" dirty="0" smtClean="0"/>
          </a:p>
          <a:p>
            <a:r>
              <a:rPr kumimoji="1" lang="en-US" altLang="zh-CN" dirty="0"/>
              <a:t>	</a:t>
            </a:r>
            <a:endParaRPr kumimoji="1" lang="en-US" altLang="zh-CN" dirty="0" smtClean="0"/>
          </a:p>
          <a:p>
            <a:pPr marL="285750" indent="-285750">
              <a:buFont typeface="Arial" panose="020B0604020202020204" pitchFamily="34" charset="0"/>
              <a:buChar char="•"/>
            </a:pPr>
            <a:r>
              <a:rPr kumimoji="1" lang="en-US" altLang="zh-CN" dirty="0"/>
              <a:t>Stacking</a:t>
            </a:r>
            <a:r>
              <a:rPr kumimoji="1" lang="zh-CN" altLang="en-US" dirty="0"/>
              <a:t>：聚合多个分类或回归模型（可以分阶段来做</a:t>
            </a:r>
            <a:r>
              <a:rPr kumimoji="1" lang="zh-CN" altLang="en-US" dirty="0" smtClean="0"/>
              <a:t>）</a:t>
            </a:r>
            <a:endParaRPr kumimoji="1" lang="en-US" altLang="zh-CN" dirty="0" smtClean="0"/>
          </a:p>
          <a:p>
            <a:pPr marL="285750" indent="-285750">
              <a:buFont typeface="Arial" panose="020B0604020202020204" pitchFamily="34" charset="0"/>
              <a:buChar char="•"/>
            </a:pPr>
            <a:r>
              <a:rPr kumimoji="1" lang="en-US" altLang="zh-CN" dirty="0"/>
              <a:t>Boosting</a:t>
            </a:r>
            <a:r>
              <a:rPr kumimoji="1" lang="zh-CN" altLang="en-US" dirty="0"/>
              <a:t>：从弱学习器开始加强，通过加权来进行</a:t>
            </a:r>
            <a:r>
              <a:rPr kumimoji="1" lang="zh-CN" altLang="en-US" dirty="0" smtClean="0"/>
              <a:t>训练</a:t>
            </a:r>
            <a:endParaRPr kumimoji="1" lang="en-US" altLang="zh-CN" dirty="0" smtClean="0"/>
          </a:p>
          <a:p>
            <a:pPr marL="285750" indent="-285750">
              <a:buFont typeface="Arial" panose="020B0604020202020204" pitchFamily="34" charset="0"/>
              <a:buChar char="•"/>
            </a:pPr>
            <a:endParaRPr kumimoji="1" lang="en-US" altLang="zh-CN" dirty="0" smtClean="0"/>
          </a:p>
          <a:p>
            <a:endParaRPr kumimoji="1" lang="en-US" altLang="zh-CN" dirty="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en-US" altLang="zh-CN" sz="3200" b="1" dirty="0">
                <a:latin typeface="+mj-ea"/>
                <a:ea typeface="+mj-ea"/>
              </a:rPr>
              <a:t>Ensemble learning</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4" name="图片 13"/>
          <p:cNvPicPr>
            <a:picLocks noChangeAspect="1"/>
          </p:cNvPicPr>
          <p:nvPr/>
        </p:nvPicPr>
        <p:blipFill>
          <a:blip r:embed="rId3"/>
          <a:stretch>
            <a:fillRect/>
          </a:stretch>
        </p:blipFill>
        <p:spPr>
          <a:xfrm>
            <a:off x="1860531" y="3008171"/>
            <a:ext cx="3409524" cy="980952"/>
          </a:xfrm>
          <a:prstGeom prst="rect">
            <a:avLst/>
          </a:prstGeom>
        </p:spPr>
      </p:pic>
      <p:pic>
        <p:nvPicPr>
          <p:cNvPr id="15" name="图片 14"/>
          <p:cNvPicPr>
            <a:picLocks noChangeAspect="1"/>
          </p:cNvPicPr>
          <p:nvPr/>
        </p:nvPicPr>
        <p:blipFill>
          <a:blip r:embed="rId4"/>
          <a:stretch>
            <a:fillRect/>
          </a:stretch>
        </p:blipFill>
        <p:spPr>
          <a:xfrm>
            <a:off x="765074" y="4789154"/>
            <a:ext cx="11231253" cy="840712"/>
          </a:xfrm>
          <a:prstGeom prst="rect">
            <a:avLst/>
          </a:prstGeom>
        </p:spPr>
      </p:pic>
    </p:spTree>
    <p:extLst>
      <p:ext uri="{BB962C8B-B14F-4D97-AF65-F5344CB8AC3E}">
        <p14:creationId xmlns:p14="http://schemas.microsoft.com/office/powerpoint/2010/main" val="1608862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集成算法</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r>
              <a:rPr kumimoji="1" lang="zh-CN" altLang="en-US" dirty="0"/>
              <a:t>全称： </a:t>
            </a:r>
            <a:r>
              <a:rPr kumimoji="1" lang="en-US" altLang="zh-CN" dirty="0"/>
              <a:t>bootstrap </a:t>
            </a:r>
            <a:r>
              <a:rPr kumimoji="1" lang="en-US" altLang="zh-CN" dirty="0" smtClean="0"/>
              <a:t>aggregation</a:t>
            </a:r>
          </a:p>
          <a:p>
            <a:pPr marL="285750" indent="-285750">
              <a:buFont typeface="Arial" panose="020B0604020202020204" pitchFamily="34" charset="0"/>
              <a:buChar char="•"/>
            </a:pPr>
            <a:r>
              <a:rPr kumimoji="1" lang="zh-CN" altLang="en-US" dirty="0"/>
              <a:t>最典型的代表</a:t>
            </a:r>
            <a:r>
              <a:rPr kumimoji="1" lang="zh-CN" altLang="en-US" dirty="0" smtClean="0"/>
              <a:t>就是</a:t>
            </a:r>
            <a:r>
              <a:rPr kumimoji="1" lang="en-US" altLang="zh-CN" dirty="0" smtClean="0"/>
              <a:t>RF</a:t>
            </a:r>
            <a:r>
              <a:rPr kumimoji="1" lang="zh-CN" altLang="en-US" dirty="0" smtClean="0"/>
              <a:t>随机</a:t>
            </a:r>
            <a:r>
              <a:rPr kumimoji="1" lang="zh-CN" altLang="en-US" dirty="0"/>
              <a:t>森林</a:t>
            </a:r>
            <a:r>
              <a:rPr kumimoji="1" lang="zh-CN" altLang="en-US" dirty="0" smtClean="0"/>
              <a:t>啦</a:t>
            </a:r>
            <a:endParaRPr kumimoji="1" lang="en-US" altLang="zh-CN" dirty="0" smtClean="0"/>
          </a:p>
          <a:p>
            <a:pPr marL="285750" indent="-285750">
              <a:buFont typeface="Arial" panose="020B0604020202020204" pitchFamily="34" charset="0"/>
              <a:buChar char="•"/>
            </a:pPr>
            <a:r>
              <a:rPr kumimoji="1" lang="zh-CN" altLang="en-US" dirty="0"/>
              <a:t>随机：数据采样随机，特征选择</a:t>
            </a:r>
            <a:r>
              <a:rPr kumimoji="1" lang="zh-CN" altLang="en-US" dirty="0" smtClean="0"/>
              <a:t>随机</a:t>
            </a:r>
            <a:endParaRPr kumimoji="1" lang="en-US" altLang="zh-CN" dirty="0" smtClean="0"/>
          </a:p>
          <a:p>
            <a:pPr marL="285750" indent="-285750">
              <a:buFont typeface="Arial" panose="020B0604020202020204" pitchFamily="34" charset="0"/>
              <a:buChar char="•"/>
            </a:pPr>
            <a:r>
              <a:rPr kumimoji="1" lang="zh-CN" altLang="en-US" dirty="0"/>
              <a:t>森林：很多个决策树并行放在一起</a:t>
            </a:r>
            <a:endParaRPr kumimoji="1" lang="en-US" altLang="zh-CN" dirty="0" smtClean="0"/>
          </a:p>
          <a:p>
            <a:endParaRPr kumimoji="1" lang="en-US" altLang="zh-CN" dirty="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en-US" altLang="zh-CN" sz="3200" b="1" dirty="0">
                <a:latin typeface="+mj-ea"/>
                <a:ea typeface="+mj-ea"/>
              </a:rPr>
              <a:t>Bagging</a:t>
            </a:r>
            <a:r>
              <a:rPr kumimoji="1" lang="zh-CN" altLang="en-US" sz="3200" b="1" dirty="0">
                <a:latin typeface="+mj-ea"/>
                <a:ea typeface="+mj-ea"/>
              </a:rPr>
              <a:t>模型</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3" name="图片 12"/>
          <p:cNvPicPr>
            <a:picLocks noChangeAspect="1"/>
          </p:cNvPicPr>
          <p:nvPr/>
        </p:nvPicPr>
        <p:blipFill>
          <a:blip r:embed="rId3"/>
          <a:stretch>
            <a:fillRect/>
          </a:stretch>
        </p:blipFill>
        <p:spPr>
          <a:xfrm>
            <a:off x="4883383" y="1490776"/>
            <a:ext cx="6000000" cy="4200000"/>
          </a:xfrm>
          <a:prstGeom prst="rect">
            <a:avLst/>
          </a:prstGeom>
        </p:spPr>
      </p:pic>
      <p:pic>
        <p:nvPicPr>
          <p:cNvPr id="16" name="图片 15"/>
          <p:cNvPicPr>
            <a:picLocks noChangeAspect="1"/>
          </p:cNvPicPr>
          <p:nvPr/>
        </p:nvPicPr>
        <p:blipFill>
          <a:blip r:embed="rId4"/>
          <a:stretch>
            <a:fillRect/>
          </a:stretch>
        </p:blipFill>
        <p:spPr>
          <a:xfrm>
            <a:off x="390589" y="3751114"/>
            <a:ext cx="3727757" cy="2532963"/>
          </a:xfrm>
          <a:prstGeom prst="rect">
            <a:avLst/>
          </a:prstGeom>
        </p:spPr>
      </p:pic>
    </p:spTree>
    <p:extLst>
      <p:ext uri="{BB962C8B-B14F-4D97-AF65-F5344CB8AC3E}">
        <p14:creationId xmlns:p14="http://schemas.microsoft.com/office/powerpoint/2010/main" val="36992627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集成算法</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r>
              <a:rPr kumimoji="1" lang="zh-CN" altLang="en-US" dirty="0"/>
              <a:t>它能够处理很高维度（</a:t>
            </a:r>
            <a:r>
              <a:rPr kumimoji="1" lang="en-US" altLang="zh-CN" dirty="0"/>
              <a:t>feature</a:t>
            </a:r>
            <a:r>
              <a:rPr kumimoji="1" lang="zh-CN" altLang="en-US" dirty="0"/>
              <a:t>很多）的数据，并且不用做特征选择</a:t>
            </a:r>
            <a:endParaRPr kumimoji="1" lang="en-US" altLang="zh-CN" dirty="0" smtClean="0"/>
          </a:p>
          <a:p>
            <a:pPr marL="285750" indent="-285750">
              <a:buFont typeface="Arial" panose="020B0604020202020204" pitchFamily="34" charset="0"/>
              <a:buChar char="•"/>
            </a:pPr>
            <a:r>
              <a:rPr kumimoji="1" lang="zh-CN" altLang="en-US" dirty="0"/>
              <a:t>在训练完后，它能够给出哪些</a:t>
            </a:r>
            <a:r>
              <a:rPr kumimoji="1" lang="en-US" altLang="zh-CN" dirty="0"/>
              <a:t>feature</a:t>
            </a:r>
            <a:r>
              <a:rPr kumimoji="1" lang="zh-CN" altLang="en-US" dirty="0"/>
              <a:t>比较</a:t>
            </a:r>
            <a:r>
              <a:rPr kumimoji="1" lang="zh-CN" altLang="en-US" dirty="0" smtClean="0"/>
              <a:t>重要</a:t>
            </a:r>
            <a:endParaRPr kumimoji="1" lang="en-US" altLang="zh-CN" dirty="0" smtClean="0"/>
          </a:p>
          <a:p>
            <a:pPr marL="285750" indent="-285750">
              <a:buFont typeface="Arial" panose="020B0604020202020204" pitchFamily="34" charset="0"/>
              <a:buChar char="•"/>
            </a:pPr>
            <a:r>
              <a:rPr kumimoji="1" lang="zh-CN" altLang="en-US" dirty="0"/>
              <a:t>容易做成并行化方法，速度比较</a:t>
            </a:r>
            <a:r>
              <a:rPr kumimoji="1" lang="zh-CN" altLang="en-US" dirty="0" smtClean="0"/>
              <a:t>快</a:t>
            </a:r>
            <a:endParaRPr kumimoji="1" lang="en-US" altLang="zh-CN" dirty="0" smtClean="0"/>
          </a:p>
          <a:p>
            <a:pPr marL="285750" indent="-285750">
              <a:buFont typeface="Arial" panose="020B0604020202020204" pitchFamily="34" charset="0"/>
              <a:buChar char="•"/>
            </a:pPr>
            <a:r>
              <a:rPr kumimoji="1" lang="zh-CN" altLang="en-US" dirty="0"/>
              <a:t>可以进行可视化展示，便于分析</a:t>
            </a:r>
            <a:endParaRPr kumimoji="1" lang="en-US" altLang="zh-CN" dirty="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en-US" altLang="zh-CN" sz="3200" b="1" dirty="0" smtClean="0">
                <a:latin typeface="+mj-ea"/>
                <a:ea typeface="+mj-ea"/>
              </a:rPr>
              <a:t>RF</a:t>
            </a:r>
            <a:r>
              <a:rPr kumimoji="1" lang="zh-CN" altLang="en-US" sz="3200" b="1" dirty="0" smtClean="0">
                <a:latin typeface="+mj-ea"/>
                <a:ea typeface="+mj-ea"/>
              </a:rPr>
              <a:t>优势</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4" name="图片 13"/>
          <p:cNvPicPr>
            <a:picLocks noChangeAspect="1"/>
          </p:cNvPicPr>
          <p:nvPr/>
        </p:nvPicPr>
        <p:blipFill>
          <a:blip r:embed="rId3"/>
          <a:stretch>
            <a:fillRect/>
          </a:stretch>
        </p:blipFill>
        <p:spPr>
          <a:xfrm>
            <a:off x="5523264" y="2732519"/>
            <a:ext cx="6438095" cy="3809524"/>
          </a:xfrm>
          <a:prstGeom prst="rect">
            <a:avLst/>
          </a:prstGeom>
        </p:spPr>
      </p:pic>
    </p:spTree>
    <p:extLst>
      <p:ext uri="{BB962C8B-B14F-4D97-AF65-F5344CB8AC3E}">
        <p14:creationId xmlns:p14="http://schemas.microsoft.com/office/powerpoint/2010/main" val="20498523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集成算法</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r>
              <a:rPr kumimoji="1" lang="zh-CN" altLang="en-US" dirty="0"/>
              <a:t>典型代表：</a:t>
            </a:r>
            <a:r>
              <a:rPr kumimoji="1" lang="en-US" altLang="zh-CN" dirty="0" err="1"/>
              <a:t>AdaBoost</a:t>
            </a:r>
            <a:r>
              <a:rPr kumimoji="1" lang="zh-CN" altLang="en-US" dirty="0"/>
              <a:t>， </a:t>
            </a:r>
            <a:r>
              <a:rPr kumimoji="1" lang="en-US" altLang="zh-CN" dirty="0" err="1" smtClean="0"/>
              <a:t>Xgboost</a:t>
            </a:r>
            <a:endParaRPr kumimoji="1" lang="en-US" altLang="zh-CN" dirty="0" smtClean="0"/>
          </a:p>
          <a:p>
            <a:pPr marL="285750" indent="-285750">
              <a:buFont typeface="Arial" panose="020B0604020202020204" pitchFamily="34" charset="0"/>
              <a:buChar char="•"/>
            </a:pPr>
            <a:r>
              <a:rPr kumimoji="1" lang="en-US" altLang="zh-CN" dirty="0" err="1"/>
              <a:t>Adaboost</a:t>
            </a:r>
            <a:r>
              <a:rPr kumimoji="1" lang="zh-CN" altLang="en-US" dirty="0"/>
              <a:t>会根据前一次的分类效果调整数据</a:t>
            </a:r>
            <a:r>
              <a:rPr kumimoji="1" lang="zh-CN" altLang="en-US" dirty="0" smtClean="0"/>
              <a:t>权重</a:t>
            </a:r>
            <a:endParaRPr kumimoji="1" lang="en-US" altLang="zh-CN" dirty="0" smtClean="0"/>
          </a:p>
          <a:p>
            <a:pPr marL="285750" indent="-285750">
              <a:buFont typeface="Arial" panose="020B0604020202020204" pitchFamily="34" charset="0"/>
              <a:buChar char="•"/>
            </a:pPr>
            <a:r>
              <a:rPr kumimoji="1" lang="zh-CN" altLang="en-US" dirty="0"/>
              <a:t>解释：如果某一个数据在这次分错了，那么在下一次我就会给它更大的</a:t>
            </a:r>
            <a:r>
              <a:rPr kumimoji="1" lang="zh-CN" altLang="en-US" dirty="0" smtClean="0"/>
              <a:t>权重</a:t>
            </a:r>
            <a:endParaRPr kumimoji="1" lang="en-US" altLang="zh-CN" dirty="0" smtClean="0"/>
          </a:p>
          <a:p>
            <a:pPr marL="285750" indent="-285750">
              <a:buFont typeface="Arial" panose="020B0604020202020204" pitchFamily="34" charset="0"/>
              <a:buChar char="•"/>
            </a:pPr>
            <a:r>
              <a:rPr kumimoji="1" lang="zh-CN" altLang="en-US" dirty="0"/>
              <a:t>最终的结果：每个分类器根据自身的准确性来确定各自的权重，再合体</a:t>
            </a:r>
            <a:endParaRPr kumimoji="1" lang="en-US" altLang="zh-CN" dirty="0"/>
          </a:p>
        </p:txBody>
      </p:sp>
      <p:sp>
        <p:nvSpPr>
          <p:cNvPr id="6" name="文本框 5"/>
          <p:cNvSpPr txBox="1"/>
          <p:nvPr/>
        </p:nvSpPr>
        <p:spPr>
          <a:xfrm>
            <a:off x="844061" y="1347971"/>
            <a:ext cx="4082673" cy="567289"/>
          </a:xfrm>
          <a:prstGeom prst="rect">
            <a:avLst/>
          </a:prstGeom>
        </p:spPr>
        <p:txBody>
          <a:bodyPr vert="horz" wrap="square" lIns="0" tIns="0" rIns="0" bIns="0" rtlCol="0" anchor="t">
            <a:noAutofit/>
          </a:bodyPr>
          <a:lstStyle/>
          <a:p>
            <a:r>
              <a:rPr kumimoji="1" lang="en-US" altLang="zh-CN" sz="3200" b="1" dirty="0">
                <a:latin typeface="+mj-ea"/>
                <a:ea typeface="+mj-ea"/>
              </a:rPr>
              <a:t>Boosting</a:t>
            </a:r>
            <a:r>
              <a:rPr kumimoji="1" lang="zh-CN" altLang="en-US" sz="3200" b="1" dirty="0">
                <a:latin typeface="+mj-ea"/>
                <a:ea typeface="+mj-ea"/>
              </a:rPr>
              <a:t>模型</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592326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 xmlns:a16="http://schemas.microsoft.com/office/drawing/2014/main" id="{EB467587-66DE-43DF-87D6-2D7CB0274F3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6" y="1272987"/>
            <a:ext cx="10854914" cy="5101383"/>
          </a:xfrm>
          <a:prstGeom prst="rect">
            <a:avLst/>
          </a:prstGeom>
        </p:spPr>
      </p:pic>
      <p:pic>
        <p:nvPicPr>
          <p:cNvPr id="3" name="图片 2">
            <a:extLst>
              <a:ext uri="{FF2B5EF4-FFF2-40B4-BE49-F238E27FC236}">
                <a16:creationId xmlns="" xmlns:a16="http://schemas.microsoft.com/office/drawing/2014/main" id="{80F72930-DED4-4DEC-B1F3-FDB432CBC2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272987"/>
            <a:ext cx="5258574" cy="5101383"/>
          </a:xfrm>
          <a:prstGeom prst="rect">
            <a:avLst/>
          </a:prstGeom>
        </p:spPr>
      </p:pic>
      <p:sp>
        <p:nvSpPr>
          <p:cNvPr id="8" name="文本框 19">
            <a:extLst>
              <a:ext uri="{FF2B5EF4-FFF2-40B4-BE49-F238E27FC236}">
                <a16:creationId xmlns="" xmlns:a16="http://schemas.microsoft.com/office/drawing/2014/main" id="{CA815B08-FD56-4623-A955-B6993FD2E772}"/>
              </a:ext>
            </a:extLst>
          </p:cNvPr>
          <p:cNvSpPr txBox="1"/>
          <p:nvPr/>
        </p:nvSpPr>
        <p:spPr>
          <a:xfrm>
            <a:off x="723538" y="351167"/>
            <a:ext cx="2562860" cy="4616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smtClean="0">
                <a:solidFill>
                  <a:srgbClr val="454545"/>
                </a:solidFill>
                <a:latin typeface="Microsoft YaHei" charset="-122"/>
                <a:ea typeface="Microsoft YaHei" charset="-122"/>
                <a:cs typeface="Microsoft YaHei" charset="-122"/>
              </a:rPr>
              <a:t>内容概要</a:t>
            </a:r>
            <a:endParaRPr lang="zh-CN" altLang="en-US" sz="2400" dirty="0">
              <a:solidFill>
                <a:srgbClr val="454545"/>
              </a:solidFill>
              <a:latin typeface="Microsoft YaHei" charset="-122"/>
              <a:ea typeface="Microsoft YaHei" charset="-122"/>
              <a:cs typeface="Microsoft YaHei" charset="-122"/>
            </a:endParaRPr>
          </a:p>
        </p:txBody>
      </p:sp>
      <p:sp>
        <p:nvSpPr>
          <p:cNvPr id="9" name="矩形 8">
            <a:extLst>
              <a:ext uri="{FF2B5EF4-FFF2-40B4-BE49-F238E27FC236}">
                <a16:creationId xmlns="" xmlns:a16="http://schemas.microsoft.com/office/drawing/2014/main" id="{E9D12157-683B-45C7-BB2C-E9E35C640524}"/>
              </a:ext>
            </a:extLst>
          </p:cNvPr>
          <p:cNvSpPr/>
          <p:nvPr/>
        </p:nvSpPr>
        <p:spPr>
          <a:xfrm>
            <a:off x="5293682" y="1272986"/>
            <a:ext cx="5562118" cy="5101383"/>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19">
            <a:extLst>
              <a:ext uri="{FF2B5EF4-FFF2-40B4-BE49-F238E27FC236}">
                <a16:creationId xmlns="" xmlns:a16="http://schemas.microsoft.com/office/drawing/2014/main" id="{D377BAE1-34CF-4C70-B91E-2CAB3B0FC363}"/>
              </a:ext>
            </a:extLst>
          </p:cNvPr>
          <p:cNvSpPr/>
          <p:nvPr/>
        </p:nvSpPr>
        <p:spPr>
          <a:xfrm rot="10800000">
            <a:off x="6325872" y="1678023"/>
            <a:ext cx="359946" cy="575914"/>
          </a:xfrm>
          <a:prstGeom prst="chevron">
            <a:avLst/>
          </a:prstGeom>
          <a:solidFill>
            <a:srgbClr val="F08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1" name="矩形 10">
            <a:extLst>
              <a:ext uri="{FF2B5EF4-FFF2-40B4-BE49-F238E27FC236}">
                <a16:creationId xmlns="" xmlns:a16="http://schemas.microsoft.com/office/drawing/2014/main" id="{6F11F1B6-C50D-455E-BB4A-FA5A9443DF3D}"/>
              </a:ext>
            </a:extLst>
          </p:cNvPr>
          <p:cNvSpPr/>
          <p:nvPr/>
        </p:nvSpPr>
        <p:spPr>
          <a:xfrm>
            <a:off x="6894569" y="1699815"/>
            <a:ext cx="2159499" cy="430727"/>
          </a:xfrm>
          <a:prstGeom prst="rect">
            <a:avLst/>
          </a:prstGeom>
        </p:spPr>
        <p:txBody>
          <a:bodyPr wrap="none" lIns="91407" tIns="45704" rIns="91407" bIns="45704">
            <a:spAutoFit/>
          </a:bodyPr>
          <a:lstStyle/>
          <a:p>
            <a:r>
              <a:rPr lang="zh-CN" altLang="en-US" sz="2199" b="1" dirty="0" smtClean="0">
                <a:solidFill>
                  <a:schemeClr val="bg1"/>
                </a:solidFill>
                <a:latin typeface="微软雅黑" pitchFamily="34" charset="-122"/>
                <a:ea typeface="微软雅黑" pitchFamily="34" charset="-122"/>
              </a:rPr>
              <a:t>决策树基础概述</a:t>
            </a:r>
            <a:endParaRPr lang="en-US" altLang="zh-CN" sz="2199" b="1" dirty="0">
              <a:solidFill>
                <a:schemeClr val="bg1"/>
              </a:solidFill>
              <a:latin typeface="微软雅黑" pitchFamily="34" charset="-122"/>
              <a:ea typeface="微软雅黑" pitchFamily="34" charset="-122"/>
            </a:endParaRPr>
          </a:p>
        </p:txBody>
      </p:sp>
      <p:sp>
        <p:nvSpPr>
          <p:cNvPr id="12" name="矩形 47">
            <a:extLst>
              <a:ext uri="{FF2B5EF4-FFF2-40B4-BE49-F238E27FC236}">
                <a16:creationId xmlns="" xmlns:a16="http://schemas.microsoft.com/office/drawing/2014/main" id="{C48A61BD-D549-4DE7-B409-81F0DD5F73C6}"/>
              </a:ext>
            </a:extLst>
          </p:cNvPr>
          <p:cNvSpPr>
            <a:spLocks noChangeArrowheads="1"/>
          </p:cNvSpPr>
          <p:nvPr/>
        </p:nvSpPr>
        <p:spPr bwMode="auto">
          <a:xfrm>
            <a:off x="6783709" y="2374519"/>
            <a:ext cx="3311506" cy="31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endParaRPr lang="en-US" altLang="zh-CN" sz="1100" dirty="0">
              <a:solidFill>
                <a:schemeClr val="bg1"/>
              </a:solidFill>
              <a:latin typeface="Century Gothic" panose="020B0502020202020204" pitchFamily="34" charset="0"/>
            </a:endParaRPr>
          </a:p>
        </p:txBody>
      </p:sp>
      <p:sp>
        <p:nvSpPr>
          <p:cNvPr id="14" name="燕尾形 19">
            <a:extLst>
              <a:ext uri="{FF2B5EF4-FFF2-40B4-BE49-F238E27FC236}">
                <a16:creationId xmlns="" xmlns:a16="http://schemas.microsoft.com/office/drawing/2014/main" id="{D2372B69-E70A-4419-B814-DE0F070625D2}"/>
              </a:ext>
            </a:extLst>
          </p:cNvPr>
          <p:cNvSpPr/>
          <p:nvPr/>
        </p:nvSpPr>
        <p:spPr>
          <a:xfrm rot="10800000">
            <a:off x="6325872" y="2734623"/>
            <a:ext cx="359946" cy="575914"/>
          </a:xfrm>
          <a:prstGeom prst="chevron">
            <a:avLst/>
          </a:prstGeom>
          <a:solidFill>
            <a:srgbClr val="F08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5" name="矩形 14">
            <a:extLst>
              <a:ext uri="{FF2B5EF4-FFF2-40B4-BE49-F238E27FC236}">
                <a16:creationId xmlns="" xmlns:a16="http://schemas.microsoft.com/office/drawing/2014/main" id="{7BD8BDAC-B3B0-4E63-9AC4-15A2967D114D}"/>
              </a:ext>
            </a:extLst>
          </p:cNvPr>
          <p:cNvSpPr/>
          <p:nvPr/>
        </p:nvSpPr>
        <p:spPr>
          <a:xfrm>
            <a:off x="6950693" y="2698108"/>
            <a:ext cx="1595242" cy="430727"/>
          </a:xfrm>
          <a:prstGeom prst="rect">
            <a:avLst/>
          </a:prstGeom>
        </p:spPr>
        <p:txBody>
          <a:bodyPr wrap="none" lIns="91407" tIns="45704" rIns="91407" bIns="45704">
            <a:spAutoFit/>
          </a:bodyPr>
          <a:lstStyle/>
          <a:p>
            <a:r>
              <a:rPr lang="zh-CN" altLang="en-US" sz="2199" b="1" dirty="0" smtClean="0">
                <a:solidFill>
                  <a:schemeClr val="bg1"/>
                </a:solidFill>
                <a:latin typeface="微软雅黑" pitchFamily="34" charset="-122"/>
                <a:ea typeface="微软雅黑" pitchFamily="34" charset="-122"/>
              </a:rPr>
              <a:t>决策树算法</a:t>
            </a:r>
            <a:endParaRPr lang="en-US" altLang="zh-CN" sz="2199" b="1" dirty="0">
              <a:solidFill>
                <a:schemeClr val="bg1"/>
              </a:solidFill>
              <a:latin typeface="微软雅黑" pitchFamily="34" charset="-122"/>
              <a:ea typeface="微软雅黑" pitchFamily="34" charset="-122"/>
            </a:endParaRPr>
          </a:p>
        </p:txBody>
      </p:sp>
      <p:sp>
        <p:nvSpPr>
          <p:cNvPr id="16" name="矩形 47">
            <a:extLst>
              <a:ext uri="{FF2B5EF4-FFF2-40B4-BE49-F238E27FC236}">
                <a16:creationId xmlns="" xmlns:a16="http://schemas.microsoft.com/office/drawing/2014/main" id="{FF3D4CE3-BCCD-46F6-A573-50921CA51F1C}"/>
              </a:ext>
            </a:extLst>
          </p:cNvPr>
          <p:cNvSpPr>
            <a:spLocks noChangeArrowheads="1"/>
          </p:cNvSpPr>
          <p:nvPr/>
        </p:nvSpPr>
        <p:spPr bwMode="auto">
          <a:xfrm>
            <a:off x="6928469" y="3037174"/>
            <a:ext cx="3285586" cy="34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en-US" altLang="zh-CN" sz="1100" dirty="0" smtClean="0">
                <a:solidFill>
                  <a:schemeClr val="bg1"/>
                </a:solidFill>
                <a:latin typeface="Century Gothic" panose="020B0502020202020204" pitchFamily="34" charset="0"/>
              </a:rPr>
              <a:t>Jenkins hulk</a:t>
            </a:r>
            <a:endParaRPr lang="en-US" altLang="zh-CN" sz="1100" dirty="0">
              <a:solidFill>
                <a:schemeClr val="bg1"/>
              </a:solidFill>
              <a:latin typeface="Century Gothic" panose="020B0502020202020204" pitchFamily="34" charset="0"/>
            </a:endParaRPr>
          </a:p>
        </p:txBody>
      </p:sp>
      <p:sp>
        <p:nvSpPr>
          <p:cNvPr id="17" name="燕尾形 19">
            <a:extLst>
              <a:ext uri="{FF2B5EF4-FFF2-40B4-BE49-F238E27FC236}">
                <a16:creationId xmlns="" xmlns:a16="http://schemas.microsoft.com/office/drawing/2014/main" id="{A7AF8FD8-7053-4B0B-8C6B-92F6BA3F27D2}"/>
              </a:ext>
            </a:extLst>
          </p:cNvPr>
          <p:cNvSpPr/>
          <p:nvPr/>
        </p:nvSpPr>
        <p:spPr>
          <a:xfrm rot="10800000">
            <a:off x="6339965" y="3937160"/>
            <a:ext cx="359946" cy="575914"/>
          </a:xfrm>
          <a:prstGeom prst="chevron">
            <a:avLst/>
          </a:prstGeom>
          <a:solidFill>
            <a:srgbClr val="F08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18" name="矩形 17">
            <a:extLst>
              <a:ext uri="{FF2B5EF4-FFF2-40B4-BE49-F238E27FC236}">
                <a16:creationId xmlns="" xmlns:a16="http://schemas.microsoft.com/office/drawing/2014/main" id="{1A853C31-2BD4-46B3-836F-A671A1EB23A4}"/>
              </a:ext>
            </a:extLst>
          </p:cNvPr>
          <p:cNvSpPr/>
          <p:nvPr/>
        </p:nvSpPr>
        <p:spPr>
          <a:xfrm>
            <a:off x="6915509" y="3894729"/>
            <a:ext cx="1313113" cy="430727"/>
          </a:xfrm>
          <a:prstGeom prst="rect">
            <a:avLst/>
          </a:prstGeom>
        </p:spPr>
        <p:txBody>
          <a:bodyPr wrap="none" lIns="91407" tIns="45704" rIns="91407" bIns="45704">
            <a:spAutoFit/>
          </a:bodyPr>
          <a:lstStyle/>
          <a:p>
            <a:r>
              <a:rPr lang="zh-CN" altLang="en-US" sz="2199" b="1" dirty="0" smtClean="0">
                <a:solidFill>
                  <a:schemeClr val="bg1"/>
                </a:solidFill>
                <a:latin typeface="微软雅黑" pitchFamily="34" charset="-122"/>
                <a:ea typeface="微软雅黑" pitchFamily="34" charset="-122"/>
              </a:rPr>
              <a:t>集成算法</a:t>
            </a:r>
            <a:endParaRPr lang="en-US" altLang="zh-CN" sz="2199" b="1" dirty="0">
              <a:solidFill>
                <a:schemeClr val="bg1"/>
              </a:solidFill>
              <a:latin typeface="微软雅黑" pitchFamily="34" charset="-122"/>
              <a:ea typeface="微软雅黑" pitchFamily="34" charset="-122"/>
            </a:endParaRPr>
          </a:p>
        </p:txBody>
      </p:sp>
      <p:sp>
        <p:nvSpPr>
          <p:cNvPr id="19" name="矩形 47">
            <a:extLst>
              <a:ext uri="{FF2B5EF4-FFF2-40B4-BE49-F238E27FC236}">
                <a16:creationId xmlns="" xmlns:a16="http://schemas.microsoft.com/office/drawing/2014/main" id="{E7DC0B1E-8F0A-45BC-A90A-344C10D199A8}"/>
              </a:ext>
            </a:extLst>
          </p:cNvPr>
          <p:cNvSpPr>
            <a:spLocks noChangeArrowheads="1"/>
          </p:cNvSpPr>
          <p:nvPr/>
        </p:nvSpPr>
        <p:spPr bwMode="auto">
          <a:xfrm>
            <a:off x="6915509" y="4289086"/>
            <a:ext cx="3311506" cy="3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en-US" altLang="zh-CN" sz="1100" dirty="0" smtClean="0">
                <a:solidFill>
                  <a:schemeClr val="bg1"/>
                </a:solidFill>
                <a:latin typeface="Century Gothic" panose="020B0502020202020204" pitchFamily="34" charset="0"/>
              </a:rPr>
              <a:t>Jenkins hulk </a:t>
            </a:r>
            <a:r>
              <a:rPr lang="en-US" altLang="zh-CN" sz="1100" dirty="0">
                <a:solidFill>
                  <a:schemeClr val="bg1"/>
                </a:solidFill>
                <a:latin typeface="Century Gothic" panose="020B0502020202020204" pitchFamily="34" charset="0"/>
              </a:rPr>
              <a:t>g</a:t>
            </a:r>
            <a:r>
              <a:rPr lang="en-US" altLang="zh-CN" sz="1100" dirty="0" smtClean="0">
                <a:solidFill>
                  <a:schemeClr val="bg1"/>
                </a:solidFill>
                <a:latin typeface="Century Gothic" panose="020B0502020202020204" pitchFamily="34" charset="0"/>
              </a:rPr>
              <a:t>itlab  maven</a:t>
            </a:r>
            <a:r>
              <a:rPr lang="zh-CN" altLang="en-US" sz="1100" dirty="0" smtClean="0">
                <a:solidFill>
                  <a:schemeClr val="bg1"/>
                </a:solidFill>
                <a:latin typeface="Century Gothic" panose="020B0502020202020204" pitchFamily="34" charset="0"/>
              </a:rPr>
              <a:t>集成实践</a:t>
            </a:r>
            <a:endParaRPr lang="en-US" altLang="zh-CN" sz="1100" dirty="0">
              <a:solidFill>
                <a:schemeClr val="bg1"/>
              </a:solidFill>
              <a:latin typeface="Century Gothic" panose="020B0502020202020204" pitchFamily="34" charset="0"/>
            </a:endParaRPr>
          </a:p>
        </p:txBody>
      </p:sp>
      <p:sp>
        <p:nvSpPr>
          <p:cNvPr id="20" name="燕尾形 19">
            <a:extLst>
              <a:ext uri="{FF2B5EF4-FFF2-40B4-BE49-F238E27FC236}">
                <a16:creationId xmlns="" xmlns:a16="http://schemas.microsoft.com/office/drawing/2014/main" id="{D377BAE1-34CF-4C70-B91E-2CAB3B0FC363}"/>
              </a:ext>
            </a:extLst>
          </p:cNvPr>
          <p:cNvSpPr/>
          <p:nvPr/>
        </p:nvSpPr>
        <p:spPr>
          <a:xfrm>
            <a:off x="451863" y="477276"/>
            <a:ext cx="271675" cy="215741"/>
          </a:xfrm>
          <a:prstGeom prst="chevron">
            <a:avLst/>
          </a:prstGeom>
          <a:solidFill>
            <a:srgbClr val="F08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21" name="燕尾形 19">
            <a:extLst>
              <a:ext uri="{FF2B5EF4-FFF2-40B4-BE49-F238E27FC236}">
                <a16:creationId xmlns="" xmlns:a16="http://schemas.microsoft.com/office/drawing/2014/main" id="{A7AF8FD8-7053-4B0B-8C6B-92F6BA3F27D2}"/>
              </a:ext>
            </a:extLst>
          </p:cNvPr>
          <p:cNvSpPr/>
          <p:nvPr/>
        </p:nvSpPr>
        <p:spPr>
          <a:xfrm rot="10800000">
            <a:off x="6366551" y="5070708"/>
            <a:ext cx="359946" cy="575914"/>
          </a:xfrm>
          <a:prstGeom prst="chevron">
            <a:avLst/>
          </a:prstGeom>
          <a:solidFill>
            <a:srgbClr val="F08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bg1"/>
              </a:solidFill>
            </a:endParaRPr>
          </a:p>
        </p:txBody>
      </p:sp>
      <p:sp>
        <p:nvSpPr>
          <p:cNvPr id="22" name="矩形 21">
            <a:extLst>
              <a:ext uri="{FF2B5EF4-FFF2-40B4-BE49-F238E27FC236}">
                <a16:creationId xmlns="" xmlns:a16="http://schemas.microsoft.com/office/drawing/2014/main" id="{1A853C31-2BD4-46B3-836F-A671A1EB23A4}"/>
              </a:ext>
            </a:extLst>
          </p:cNvPr>
          <p:cNvSpPr/>
          <p:nvPr/>
        </p:nvSpPr>
        <p:spPr>
          <a:xfrm>
            <a:off x="6960115" y="5161482"/>
            <a:ext cx="1595242" cy="430727"/>
          </a:xfrm>
          <a:prstGeom prst="rect">
            <a:avLst/>
          </a:prstGeom>
        </p:spPr>
        <p:txBody>
          <a:bodyPr wrap="none" lIns="91407" tIns="45704" rIns="91407" bIns="45704">
            <a:spAutoFit/>
          </a:bodyPr>
          <a:lstStyle/>
          <a:p>
            <a:r>
              <a:rPr lang="zh-CN" altLang="en-US" sz="2199" b="1" dirty="0" smtClean="0">
                <a:solidFill>
                  <a:schemeClr val="bg1"/>
                </a:solidFill>
                <a:latin typeface="微软雅黑" pitchFamily="34" charset="-122"/>
                <a:ea typeface="微软雅黑" pitchFamily="34" charset="-122"/>
              </a:rPr>
              <a:t>实践与落地</a:t>
            </a:r>
            <a:endParaRPr lang="en-US" altLang="zh-CN" sz="2199"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5530810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4" grpId="0" animBg="1"/>
      <p:bldP spid="15" grpId="0"/>
      <p:bldP spid="16" grpId="0"/>
      <p:bldP spid="17" grpId="0" animBg="1"/>
      <p:bldP spid="18" grpId="0"/>
      <p:bldP spid="19" grpId="0"/>
      <p:bldP spid="21"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a:t>实战</a:t>
            </a:r>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p:txBody>
      </p:sp>
      <p:sp>
        <p:nvSpPr>
          <p:cNvPr id="6" name="文本框 5"/>
          <p:cNvSpPr txBox="1"/>
          <p:nvPr/>
        </p:nvSpPr>
        <p:spPr>
          <a:xfrm>
            <a:off x="844060" y="1347972"/>
            <a:ext cx="7209693" cy="567288"/>
          </a:xfrm>
          <a:prstGeom prst="rect">
            <a:avLst/>
          </a:prstGeom>
        </p:spPr>
        <p:txBody>
          <a:bodyPr vert="horz" wrap="square" lIns="0" tIns="0" rIns="0" bIns="0" rtlCol="0" anchor="t">
            <a:noAutofit/>
          </a:bodyPr>
          <a:lstStyle/>
          <a:p>
            <a:r>
              <a:rPr kumimoji="1" lang="zh-CN" altLang="en-US" sz="3200" b="1" dirty="0" smtClean="0">
                <a:latin typeface="+mj-ea"/>
                <a:ea typeface="+mj-ea"/>
              </a:rPr>
              <a:t>算法演示</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387561" y="3284417"/>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文本框 13"/>
          <p:cNvSpPr txBox="1"/>
          <p:nvPr/>
        </p:nvSpPr>
        <p:spPr>
          <a:xfrm>
            <a:off x="870700" y="2400238"/>
            <a:ext cx="5139568" cy="1450977"/>
          </a:xfrm>
          <a:prstGeom prst="rect">
            <a:avLst/>
          </a:prstGeom>
        </p:spPr>
        <p:txBody>
          <a:bodyPr vert="horz" wrap="square" lIns="0" tIns="0" rIns="0" bIns="0" rtlCol="0" anchor="t">
            <a:noAutofit/>
          </a:bodyPr>
          <a:lstStyle/>
          <a:p>
            <a:r>
              <a:rPr kumimoji="1" lang="zh-CN" altLang="en-US" dirty="0" smtClean="0"/>
              <a:t>  见演示</a:t>
            </a:r>
          </a:p>
        </p:txBody>
      </p:sp>
    </p:spTree>
    <p:extLst>
      <p:ext uri="{BB962C8B-B14F-4D97-AF65-F5344CB8AC3E}">
        <p14:creationId xmlns:p14="http://schemas.microsoft.com/office/powerpoint/2010/main" val="15560019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a:t>实战</a:t>
            </a:r>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p:txBody>
      </p:sp>
      <p:sp>
        <p:nvSpPr>
          <p:cNvPr id="6" name="文本框 5"/>
          <p:cNvSpPr txBox="1"/>
          <p:nvPr/>
        </p:nvSpPr>
        <p:spPr>
          <a:xfrm>
            <a:off x="844060" y="1347972"/>
            <a:ext cx="7209693" cy="567288"/>
          </a:xfrm>
          <a:prstGeom prst="rect">
            <a:avLst/>
          </a:prstGeom>
        </p:spPr>
        <p:txBody>
          <a:bodyPr vert="horz" wrap="square" lIns="0" tIns="0" rIns="0" bIns="0" rtlCol="0" anchor="t">
            <a:noAutofit/>
          </a:bodyPr>
          <a:lstStyle/>
          <a:p>
            <a:r>
              <a:rPr kumimoji="1" lang="zh-CN" altLang="en-US" sz="3200" b="1" dirty="0">
                <a:latin typeface="+mj-ea"/>
              </a:rPr>
              <a:t>日活</a:t>
            </a:r>
            <a:r>
              <a:rPr kumimoji="1" lang="zh-CN" altLang="en-US" sz="3200" b="1" dirty="0" smtClean="0">
                <a:latin typeface="+mj-ea"/>
                <a:ea typeface="+mj-ea"/>
              </a:rPr>
              <a:t>百万</a:t>
            </a:r>
            <a:r>
              <a:rPr kumimoji="1" lang="en-US" altLang="zh-CN" sz="3200" b="1" dirty="0" smtClean="0">
                <a:latin typeface="+mj-ea"/>
                <a:ea typeface="+mj-ea"/>
              </a:rPr>
              <a:t>+</a:t>
            </a:r>
            <a:r>
              <a:rPr kumimoji="1" lang="zh-CN" altLang="en-US" sz="3200" b="1" dirty="0" smtClean="0">
                <a:latin typeface="+mj-ea"/>
                <a:ea typeface="+mj-ea"/>
              </a:rPr>
              <a:t>用户公司算法落地流程</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468428" y="219837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387561" y="3284417"/>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文本框 13"/>
          <p:cNvSpPr txBox="1"/>
          <p:nvPr/>
        </p:nvSpPr>
        <p:spPr>
          <a:xfrm>
            <a:off x="551397" y="6228073"/>
            <a:ext cx="5139568" cy="1450977"/>
          </a:xfrm>
          <a:prstGeom prst="rect">
            <a:avLst/>
          </a:prstGeom>
        </p:spPr>
        <p:txBody>
          <a:bodyPr vert="horz" wrap="square" lIns="0" tIns="0" rIns="0" bIns="0" rtlCol="0" anchor="t">
            <a:noAutofit/>
          </a:bodyPr>
          <a:lstStyle/>
          <a:p>
            <a:r>
              <a:rPr kumimoji="1" lang="zh-CN" altLang="en-US" dirty="0" smtClean="0"/>
              <a:t>  见演示</a:t>
            </a:r>
          </a:p>
        </p:txBody>
      </p:sp>
      <p:pic>
        <p:nvPicPr>
          <p:cNvPr id="17" name="图片 16"/>
          <p:cNvPicPr>
            <a:picLocks noChangeAspect="1"/>
          </p:cNvPicPr>
          <p:nvPr/>
        </p:nvPicPr>
        <p:blipFill>
          <a:blip r:embed="rId3"/>
          <a:stretch>
            <a:fillRect/>
          </a:stretch>
        </p:blipFill>
        <p:spPr>
          <a:xfrm>
            <a:off x="664966" y="1996106"/>
            <a:ext cx="8653617" cy="4064923"/>
          </a:xfrm>
          <a:prstGeom prst="rect">
            <a:avLst/>
          </a:prstGeom>
        </p:spPr>
      </p:pic>
    </p:spTree>
    <p:extLst>
      <p:ext uri="{BB962C8B-B14F-4D97-AF65-F5344CB8AC3E}">
        <p14:creationId xmlns:p14="http://schemas.microsoft.com/office/powerpoint/2010/main" val="3143546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a:t>实战</a:t>
            </a:r>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888401" y="206366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468428" y="1626669"/>
            <a:ext cx="8044702" cy="4111694"/>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p:txBody>
      </p:sp>
      <p:sp>
        <p:nvSpPr>
          <p:cNvPr id="6" name="文本框 5"/>
          <p:cNvSpPr txBox="1"/>
          <p:nvPr/>
        </p:nvSpPr>
        <p:spPr>
          <a:xfrm>
            <a:off x="844060" y="1347971"/>
            <a:ext cx="8593017" cy="510325"/>
          </a:xfrm>
          <a:prstGeom prst="rect">
            <a:avLst/>
          </a:prstGeom>
        </p:spPr>
        <p:txBody>
          <a:bodyPr vert="horz" wrap="square" lIns="0" tIns="0" rIns="0" bIns="0" rtlCol="0" anchor="t">
            <a:noAutofit/>
          </a:bodyPr>
          <a:lstStyle/>
          <a:p>
            <a:r>
              <a:rPr kumimoji="1" lang="zh-CN" altLang="en-US" sz="3200" b="1" dirty="0" smtClean="0">
                <a:latin typeface="+mj-ea"/>
                <a:ea typeface="+mj-ea"/>
              </a:rPr>
              <a:t>竞赛中如何使用集成算法屠榜进入</a:t>
            </a:r>
            <a:r>
              <a:rPr kumimoji="1" lang="en-US" altLang="zh-CN" sz="3200" b="1" dirty="0" smtClean="0">
                <a:latin typeface="+mj-ea"/>
                <a:ea typeface="+mj-ea"/>
              </a:rPr>
              <a:t>TOP10%</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3621484" y="5764452"/>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10596572" cy="3788771"/>
          </a:xfrm>
          <a:prstGeom prst="rect">
            <a:avLst/>
          </a:prstGeom>
        </p:spPr>
        <p:txBody>
          <a:bodyPr vert="horz" wrap="square" lIns="0" tIns="0" rIns="0" bIns="0" rtlCol="0" anchor="t">
            <a:noAutofit/>
          </a:bodyPr>
          <a:lstStyle/>
          <a:p>
            <a:r>
              <a:rPr lang="zh-CN" altLang="en-US" dirty="0"/>
              <a:t/>
            </a:r>
            <a:br>
              <a:rPr lang="zh-CN" altLang="en-US" dirty="0"/>
            </a:br>
            <a:r>
              <a:rPr lang="zh-CN" altLang="en-US" dirty="0"/>
              <a:t/>
            </a:r>
            <a:br>
              <a:rPr lang="zh-CN" altLang="en-US" dirty="0"/>
            </a:b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smtClean="0"/>
          </a:p>
        </p:txBody>
      </p:sp>
      <p:sp>
        <p:nvSpPr>
          <p:cNvPr id="10" name="文本框 9"/>
          <p:cNvSpPr txBox="1"/>
          <p:nvPr/>
        </p:nvSpPr>
        <p:spPr>
          <a:xfrm>
            <a:off x="844061" y="2262554"/>
            <a:ext cx="9278134" cy="3468395"/>
          </a:xfrm>
          <a:prstGeom prst="rect">
            <a:avLst/>
          </a:prstGeom>
        </p:spPr>
        <p:txBody>
          <a:bodyPr vert="horz" wrap="square" lIns="0" tIns="0" rIns="0" bIns="0" rtlCol="0" anchor="t">
            <a:noAutofit/>
          </a:bodyPr>
          <a:lstStyle/>
          <a:p>
            <a:endParaRPr kumimoji="1" lang="zh-CN" altLang="en-US" dirty="0" smtClean="0"/>
          </a:p>
        </p:txBody>
      </p:sp>
      <p:sp>
        <p:nvSpPr>
          <p:cNvPr id="27" name="文本框 26"/>
          <p:cNvSpPr txBox="1"/>
          <p:nvPr/>
        </p:nvSpPr>
        <p:spPr>
          <a:xfrm>
            <a:off x="7362092" y="2637692"/>
            <a:ext cx="2074985" cy="597877"/>
          </a:xfrm>
          <a:prstGeom prst="rect">
            <a:avLst/>
          </a:prstGeom>
        </p:spPr>
        <p:txBody>
          <a:bodyPr vert="horz" wrap="square" lIns="0" tIns="0" rIns="0" bIns="0" rtlCol="0" anchor="t">
            <a:noAutofit/>
          </a:bodyPr>
          <a:lstStyle/>
          <a:p>
            <a:endParaRPr kumimoji="1" lang="zh-CN" altLang="en-US" dirty="0" smtClean="0"/>
          </a:p>
        </p:txBody>
      </p:sp>
      <p:sp>
        <p:nvSpPr>
          <p:cNvPr id="28" name="矩形 27"/>
          <p:cNvSpPr/>
          <p:nvPr/>
        </p:nvSpPr>
        <p:spPr>
          <a:xfrm>
            <a:off x="4548435" y="4393469"/>
            <a:ext cx="184731" cy="646331"/>
          </a:xfrm>
          <a:prstGeom prst="rect">
            <a:avLst/>
          </a:prstGeom>
          <a:noFill/>
        </p:spPr>
        <p:txBody>
          <a:bodyPr wrap="none" lIns="91440" tIns="45720" rIns="91440" bIns="45720">
            <a:spAutoFit/>
          </a:bodyPr>
          <a:lstStyle/>
          <a:p>
            <a:pPr algn="ct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文本框 13"/>
          <p:cNvSpPr txBox="1"/>
          <p:nvPr/>
        </p:nvSpPr>
        <p:spPr>
          <a:xfrm>
            <a:off x="826024" y="2828972"/>
            <a:ext cx="5139568" cy="1450977"/>
          </a:xfrm>
          <a:prstGeom prst="rect">
            <a:avLst/>
          </a:prstGeom>
        </p:spPr>
        <p:txBody>
          <a:bodyPr vert="horz" wrap="square" lIns="0" tIns="0" rIns="0" bIns="0" rtlCol="0" anchor="t">
            <a:noAutofit/>
          </a:bodyPr>
          <a:lstStyle/>
          <a:p>
            <a:endParaRPr kumimoji="1" lang="zh-CN" altLang="en-US" dirty="0" smtClean="0"/>
          </a:p>
        </p:txBody>
      </p:sp>
      <p:pic>
        <p:nvPicPr>
          <p:cNvPr id="1026" name="Picture 2" descr="ä¸­æç_å¯æ¬_å¯æ¬.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61" y="2056255"/>
            <a:ext cx="8572500" cy="351472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844061" y="5764452"/>
            <a:ext cx="8548600" cy="519117"/>
          </a:xfrm>
          <a:prstGeom prst="rect">
            <a:avLst/>
          </a:prstGeom>
        </p:spPr>
        <p:txBody>
          <a:bodyPr vert="horz" wrap="square" lIns="0" tIns="0" rIns="0" bIns="0" rtlCol="0" anchor="t">
            <a:noAutofit/>
          </a:bodyPr>
          <a:lstStyle/>
          <a:p>
            <a:r>
              <a:rPr kumimoji="1" lang="zh-CN" altLang="en-US" dirty="0"/>
              <a:t>见演示</a:t>
            </a:r>
          </a:p>
          <a:p>
            <a:endParaRPr kumimoji="1" lang="zh-CN" altLang="en-US" dirty="0" smtClean="0"/>
          </a:p>
        </p:txBody>
      </p:sp>
    </p:spTree>
    <p:extLst>
      <p:ext uri="{BB962C8B-B14F-4D97-AF65-F5344CB8AC3E}">
        <p14:creationId xmlns:p14="http://schemas.microsoft.com/office/powerpoint/2010/main" val="32383711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FAC7596-8EEC-432A-B721-EBDB14753D8A}"/>
              </a:ext>
            </a:extLst>
          </p:cNvPr>
          <p:cNvSpPr>
            <a:spLocks noGrp="1"/>
          </p:cNvSpPr>
          <p:nvPr>
            <p:ph type="title"/>
          </p:nvPr>
        </p:nvSpPr>
        <p:spPr/>
        <p:txBody>
          <a:bodyPr/>
          <a:lstStyle/>
          <a:p>
            <a:r>
              <a:rPr lang="zh-CN" altLang="en-US" dirty="0"/>
              <a:t>谢 谢！</a:t>
            </a:r>
          </a:p>
        </p:txBody>
      </p:sp>
    </p:spTree>
    <p:extLst>
      <p:ext uri="{BB962C8B-B14F-4D97-AF65-F5344CB8AC3E}">
        <p14:creationId xmlns:p14="http://schemas.microsoft.com/office/powerpoint/2010/main" val="2363512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2" y="1371600"/>
            <a:ext cx="2379784" cy="601579"/>
          </a:xfrm>
          <a:prstGeom prst="rect">
            <a:avLst/>
          </a:prstGeom>
        </p:spPr>
        <p:txBody>
          <a:bodyPr vert="horz" wrap="square" lIns="0" tIns="0" rIns="0" bIns="0" rtlCol="0" anchor="t">
            <a:noAutofit/>
          </a:bodyPr>
          <a:lstStyle/>
          <a:p>
            <a:r>
              <a:rPr kumimoji="1" lang="zh-CN" altLang="en-US" sz="3200" b="1" dirty="0" smtClean="0">
                <a:latin typeface="+mj-ea"/>
                <a:ea typeface="+mj-ea"/>
              </a:rPr>
              <a:t>概述</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982583" y="2409991"/>
            <a:ext cx="8736740" cy="3509545"/>
          </a:xfrm>
          <a:prstGeom prst="rect">
            <a:avLst/>
          </a:prstGeom>
        </p:spPr>
        <p:txBody>
          <a:bodyPr vert="horz" wrap="square" lIns="0" tIns="0" rIns="0" bIns="0" rtlCol="0" anchor="t">
            <a:noAutofit/>
          </a:bodyPr>
          <a:lstStyle/>
          <a:p>
            <a:r>
              <a:rPr kumimoji="1" lang="zh-CN" altLang="en-US" dirty="0" smtClean="0"/>
              <a:t>      决策树</a:t>
            </a:r>
            <a:r>
              <a:rPr kumimoji="1" lang="en-US" altLang="zh-CN" dirty="0" smtClean="0"/>
              <a:t>(Decision Tree) </a:t>
            </a:r>
            <a:r>
              <a:rPr kumimoji="1" lang="zh-CN" altLang="en-US" dirty="0" smtClean="0"/>
              <a:t>是一种非常成熟的</a:t>
            </a:r>
            <a:r>
              <a:rPr kumimoji="1" lang="en-US" altLang="zh-CN" dirty="0" smtClean="0"/>
              <a:t>, </a:t>
            </a:r>
            <a:r>
              <a:rPr kumimoji="1" lang="zh-CN" altLang="en-US" dirty="0" smtClean="0"/>
              <a:t>普遍采用的数据挖掘技术</a:t>
            </a:r>
            <a:r>
              <a:rPr kumimoji="1" lang="en-US" altLang="zh-CN" dirty="0" smtClean="0"/>
              <a:t>, </a:t>
            </a:r>
            <a:r>
              <a:rPr kumimoji="1" lang="zh-CN" altLang="en-US" dirty="0" smtClean="0"/>
              <a:t>之所以称为树</a:t>
            </a:r>
            <a:r>
              <a:rPr kumimoji="1" lang="en-US" altLang="zh-CN" dirty="0" smtClean="0"/>
              <a:t>, </a:t>
            </a:r>
            <a:r>
              <a:rPr kumimoji="1" lang="zh-CN" altLang="en-US" dirty="0" smtClean="0"/>
              <a:t>是因为其建模过程类似一棵树的成长过程</a:t>
            </a:r>
            <a:r>
              <a:rPr kumimoji="1" lang="en-US" altLang="zh-CN" dirty="0" smtClean="0"/>
              <a:t>, </a:t>
            </a:r>
            <a:r>
              <a:rPr kumimoji="1" lang="zh-CN" altLang="en-US" dirty="0" smtClean="0"/>
              <a:t>即从根节点开始</a:t>
            </a:r>
            <a:r>
              <a:rPr kumimoji="1" lang="en-US" altLang="zh-CN" dirty="0" smtClean="0"/>
              <a:t>,</a:t>
            </a:r>
            <a:r>
              <a:rPr kumimoji="1" lang="zh-CN" altLang="en-US" dirty="0" smtClean="0"/>
              <a:t>到树干</a:t>
            </a:r>
            <a:r>
              <a:rPr kumimoji="1" lang="en-US" altLang="zh-CN" dirty="0" smtClean="0"/>
              <a:t>,</a:t>
            </a:r>
            <a:r>
              <a:rPr kumimoji="1" lang="zh-CN" altLang="en-US" dirty="0" smtClean="0"/>
              <a:t>到分支</a:t>
            </a:r>
            <a:r>
              <a:rPr kumimoji="1" lang="en-US" altLang="zh-CN" dirty="0" smtClean="0"/>
              <a:t>,</a:t>
            </a:r>
            <a:r>
              <a:rPr kumimoji="1" lang="zh-CN" altLang="en-US" dirty="0" smtClean="0"/>
              <a:t>再到细枝末节的分叉</a:t>
            </a:r>
            <a:r>
              <a:rPr kumimoji="1" lang="en-US" altLang="zh-CN" dirty="0" smtClean="0"/>
              <a:t>, </a:t>
            </a:r>
            <a:r>
              <a:rPr kumimoji="1" lang="zh-CN" altLang="en-US" dirty="0" smtClean="0"/>
              <a:t>最终生长出一片片的树叶</a:t>
            </a:r>
            <a:endParaRPr kumimoji="1" lang="en-US" altLang="zh-CN" dirty="0" smtClean="0"/>
          </a:p>
          <a:p>
            <a:endParaRPr kumimoji="1" lang="en-US" altLang="zh-CN" dirty="0"/>
          </a:p>
          <a:p>
            <a:r>
              <a:rPr kumimoji="1" lang="zh-CN" altLang="en-US" dirty="0" smtClean="0"/>
              <a:t>      在决策树里</a:t>
            </a:r>
            <a:r>
              <a:rPr kumimoji="1" lang="en-US" altLang="zh-CN" dirty="0" smtClean="0"/>
              <a:t>, </a:t>
            </a:r>
            <a:r>
              <a:rPr kumimoji="1" lang="zh-CN" altLang="en-US" dirty="0" smtClean="0"/>
              <a:t>所分析的数据样本先是集成为一个树根</a:t>
            </a:r>
            <a:r>
              <a:rPr kumimoji="1" lang="en-US" altLang="zh-CN" dirty="0" smtClean="0"/>
              <a:t>,</a:t>
            </a:r>
            <a:r>
              <a:rPr kumimoji="1" lang="zh-CN" altLang="en-US" dirty="0" smtClean="0"/>
              <a:t>然后经过层层分枝</a:t>
            </a:r>
            <a:r>
              <a:rPr kumimoji="1" lang="en-US" altLang="zh-CN" dirty="0" smtClean="0"/>
              <a:t>, </a:t>
            </a:r>
            <a:r>
              <a:rPr kumimoji="1" lang="zh-CN" altLang="en-US" dirty="0" smtClean="0"/>
              <a:t>最终落到叶子节点</a:t>
            </a:r>
            <a:r>
              <a:rPr kumimoji="1" lang="en-US" altLang="zh-CN" dirty="0" smtClean="0"/>
              <a:t>, </a:t>
            </a:r>
            <a:r>
              <a:rPr kumimoji="1" lang="zh-CN" altLang="en-US" dirty="0" smtClean="0"/>
              <a:t>每个叶子节点代表一个结论</a:t>
            </a:r>
            <a:endParaRPr kumimoji="1" lang="en-US" altLang="zh-CN" dirty="0" smtClean="0"/>
          </a:p>
          <a:p>
            <a:endParaRPr kumimoji="1" lang="en-US" altLang="zh-CN" dirty="0"/>
          </a:p>
          <a:p>
            <a:r>
              <a:rPr kumimoji="1" lang="zh-CN" altLang="en-US" dirty="0" smtClean="0"/>
              <a:t>      作为分类</a:t>
            </a:r>
            <a:r>
              <a:rPr kumimoji="1" lang="en-US" altLang="zh-CN" dirty="0" smtClean="0"/>
              <a:t>,</a:t>
            </a:r>
            <a:r>
              <a:rPr kumimoji="1" lang="zh-CN" altLang="en-US" dirty="0" smtClean="0"/>
              <a:t>预测问题的典型支持技术</a:t>
            </a:r>
            <a:r>
              <a:rPr kumimoji="1" lang="en-US" altLang="zh-CN" dirty="0" smtClean="0"/>
              <a:t>,</a:t>
            </a:r>
            <a:r>
              <a:rPr kumimoji="1" lang="zh-CN" altLang="en-US" dirty="0" smtClean="0"/>
              <a:t>它在用户划分</a:t>
            </a:r>
            <a:r>
              <a:rPr kumimoji="1" lang="en-US" altLang="zh-CN" dirty="0" smtClean="0"/>
              <a:t>,</a:t>
            </a:r>
            <a:r>
              <a:rPr kumimoji="1" lang="zh-CN" altLang="en-US" dirty="0" smtClean="0"/>
              <a:t>行为预测</a:t>
            </a:r>
            <a:r>
              <a:rPr kumimoji="1" lang="en-US" altLang="zh-CN" dirty="0" smtClean="0"/>
              <a:t>,</a:t>
            </a:r>
            <a:r>
              <a:rPr kumimoji="1" lang="zh-CN" altLang="en-US" dirty="0" smtClean="0"/>
              <a:t>规则梳理等方面具有广泛的应用前景</a:t>
            </a:r>
            <a:r>
              <a:rPr kumimoji="1" lang="en-US" altLang="zh-CN" dirty="0" smtClean="0"/>
              <a:t>, </a:t>
            </a:r>
            <a:r>
              <a:rPr kumimoji="1" lang="zh-CN" altLang="en-US" dirty="0" smtClean="0"/>
              <a:t>它还可以作为其他建模技术前期变量筛选的一种方法</a:t>
            </a:r>
            <a:endParaRPr kumimoji="1" lang="en-US" altLang="zh-CN" dirty="0" smtClean="0"/>
          </a:p>
          <a:p>
            <a:endParaRPr kumimoji="1" lang="zh-CN" altLang="en-US" dirty="0" smtClean="0"/>
          </a:p>
        </p:txBody>
      </p:sp>
    </p:spTree>
    <p:extLst>
      <p:ext uri="{BB962C8B-B14F-4D97-AF65-F5344CB8AC3E}">
        <p14:creationId xmlns:p14="http://schemas.microsoft.com/office/powerpoint/2010/main" val="20329168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2" y="1371600"/>
            <a:ext cx="2379784" cy="601579"/>
          </a:xfrm>
          <a:prstGeom prst="rect">
            <a:avLst/>
          </a:prstGeom>
        </p:spPr>
        <p:txBody>
          <a:bodyPr vert="horz" wrap="square" lIns="0" tIns="0" rIns="0" bIns="0" rtlCol="0" anchor="t">
            <a:noAutofit/>
          </a:bodyPr>
          <a:lstStyle/>
          <a:p>
            <a:r>
              <a:rPr kumimoji="1" lang="zh-CN" altLang="en-US" sz="3200" b="1" dirty="0" smtClean="0">
                <a:latin typeface="+mj-ea"/>
                <a:ea typeface="+mj-ea"/>
              </a:rPr>
              <a:t>树模型</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617044" y="2532185"/>
            <a:ext cx="6987694" cy="726830"/>
          </a:xfrm>
          <a:prstGeom prst="rect">
            <a:avLst/>
          </a:prstGeom>
        </p:spPr>
        <p:txBody>
          <a:bodyPr vert="horz" wrap="square" lIns="0" tIns="0" rIns="0" bIns="0" rtlCol="0" anchor="t">
            <a:noAutofit/>
          </a:bodyPr>
          <a:lstStyle/>
          <a:p>
            <a:r>
              <a:rPr kumimoji="1" lang="zh-CN" altLang="en-US" dirty="0" smtClean="0"/>
              <a:t>决策树</a:t>
            </a:r>
            <a:r>
              <a:rPr kumimoji="1" lang="en-US" altLang="zh-CN" dirty="0" smtClean="0"/>
              <a:t>: </a:t>
            </a:r>
            <a:r>
              <a:rPr kumimoji="1" lang="zh-CN" altLang="en-US" dirty="0" smtClean="0"/>
              <a:t>从根节点一步步走到叶子节点</a:t>
            </a:r>
            <a:r>
              <a:rPr kumimoji="1" lang="en-US" altLang="zh-CN" dirty="0" smtClean="0"/>
              <a:t>(</a:t>
            </a:r>
            <a:r>
              <a:rPr kumimoji="1" lang="zh-CN" altLang="en-US" dirty="0" smtClean="0"/>
              <a:t>决策</a:t>
            </a:r>
            <a:r>
              <a:rPr kumimoji="1" lang="en-US" altLang="zh-CN" dirty="0" smtClean="0"/>
              <a:t>)</a:t>
            </a:r>
          </a:p>
          <a:p>
            <a:endParaRPr kumimoji="1" lang="en-US" altLang="zh-CN" dirty="0"/>
          </a:p>
          <a:p>
            <a:r>
              <a:rPr kumimoji="1" lang="zh-CN" altLang="en-US" dirty="0" smtClean="0"/>
              <a:t>所有的数据最终都会落到叶子节点</a:t>
            </a:r>
            <a:r>
              <a:rPr kumimoji="1" lang="en-US" altLang="zh-CN" dirty="0" smtClean="0"/>
              <a:t>, </a:t>
            </a:r>
            <a:r>
              <a:rPr kumimoji="1" lang="zh-CN" altLang="en-US" dirty="0" smtClean="0"/>
              <a:t>既可以做分类也可以做回归</a:t>
            </a:r>
          </a:p>
        </p:txBody>
      </p:sp>
      <p:pic>
        <p:nvPicPr>
          <p:cNvPr id="10" name="图片 9"/>
          <p:cNvPicPr>
            <a:picLocks noChangeAspect="1"/>
          </p:cNvPicPr>
          <p:nvPr/>
        </p:nvPicPr>
        <p:blipFill>
          <a:blip r:embed="rId3"/>
          <a:stretch>
            <a:fillRect/>
          </a:stretch>
        </p:blipFill>
        <p:spPr>
          <a:xfrm>
            <a:off x="1651553" y="3531275"/>
            <a:ext cx="7453006" cy="2408129"/>
          </a:xfrm>
          <a:prstGeom prst="rect">
            <a:avLst/>
          </a:prstGeom>
        </p:spPr>
      </p:pic>
    </p:spTree>
    <p:extLst>
      <p:ext uri="{BB962C8B-B14F-4D97-AF65-F5344CB8AC3E}">
        <p14:creationId xmlns:p14="http://schemas.microsoft.com/office/powerpoint/2010/main" val="363301172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2" y="1371600"/>
            <a:ext cx="2379784" cy="601579"/>
          </a:xfrm>
          <a:prstGeom prst="rect">
            <a:avLst/>
          </a:prstGeom>
        </p:spPr>
        <p:txBody>
          <a:bodyPr vert="horz" wrap="square" lIns="0" tIns="0" rIns="0" bIns="0" rtlCol="0" anchor="t">
            <a:noAutofit/>
          </a:bodyPr>
          <a:lstStyle/>
          <a:p>
            <a:r>
              <a:rPr kumimoji="1" lang="zh-CN" altLang="en-US" sz="3200" b="1" dirty="0" smtClean="0">
                <a:latin typeface="+mj-ea"/>
                <a:ea typeface="+mj-ea"/>
              </a:rPr>
              <a:t>树的组成</a:t>
            </a: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3" y="2191225"/>
            <a:ext cx="6987694" cy="726830"/>
          </a:xfrm>
          <a:prstGeom prst="rect">
            <a:avLst/>
          </a:prstGeom>
        </p:spPr>
        <p:txBody>
          <a:bodyPr vert="horz" wrap="square" lIns="0" tIns="0" rIns="0" bIns="0" rtlCol="0" anchor="t">
            <a:noAutofit/>
          </a:bodyPr>
          <a:lstStyle/>
          <a:p>
            <a:r>
              <a:rPr lang="zh-CN" altLang="en-US" dirty="0"/>
              <a:t>根节点：第一个选择点 </a:t>
            </a:r>
            <a:br>
              <a:rPr lang="zh-CN" altLang="en-US" dirty="0"/>
            </a:br>
            <a:r>
              <a:rPr lang="zh-CN" altLang="en-US" dirty="0"/>
              <a:t>非叶子节点与分支：中间过程 </a:t>
            </a:r>
            <a:br>
              <a:rPr lang="zh-CN" altLang="en-US" dirty="0"/>
            </a:br>
            <a:r>
              <a:rPr lang="zh-CN" altLang="en-US" dirty="0"/>
              <a:t>叶子节点：最终的决策结果 </a:t>
            </a:r>
            <a:br>
              <a:rPr lang="zh-CN" altLang="en-US" dirty="0"/>
            </a:br>
            <a:endParaRPr kumimoji="1" lang="zh-CN" altLang="en-US" dirty="0" smtClean="0"/>
          </a:p>
        </p:txBody>
      </p:sp>
      <p:pic>
        <p:nvPicPr>
          <p:cNvPr id="13" name="图片 12"/>
          <p:cNvPicPr>
            <a:picLocks noChangeAspect="1"/>
          </p:cNvPicPr>
          <p:nvPr/>
        </p:nvPicPr>
        <p:blipFill>
          <a:blip r:embed="rId3"/>
          <a:stretch>
            <a:fillRect/>
          </a:stretch>
        </p:blipFill>
        <p:spPr>
          <a:xfrm>
            <a:off x="4926735" y="1939157"/>
            <a:ext cx="7219723" cy="3963208"/>
          </a:xfrm>
          <a:prstGeom prst="rect">
            <a:avLst/>
          </a:prstGeom>
        </p:spPr>
      </p:pic>
    </p:spTree>
    <p:extLst>
      <p:ext uri="{BB962C8B-B14F-4D97-AF65-F5344CB8AC3E}">
        <p14:creationId xmlns:p14="http://schemas.microsoft.com/office/powerpoint/2010/main" val="247667142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5620534" cy="567289"/>
          </a:xfrm>
          <a:prstGeom prst="rect">
            <a:avLst/>
          </a:prstGeom>
        </p:spPr>
        <p:txBody>
          <a:bodyPr vert="horz" wrap="square" lIns="0" tIns="0" rIns="0" bIns="0" rtlCol="0" anchor="t">
            <a:noAutofit/>
          </a:bodyPr>
          <a:lstStyle/>
          <a:p>
            <a:r>
              <a:rPr kumimoji="1" lang="zh-CN" altLang="en-US" sz="3200" b="1" dirty="0">
                <a:latin typeface="+mj-ea"/>
                <a:ea typeface="+mj-ea"/>
              </a:rPr>
              <a:t>如何切分特征</a:t>
            </a:r>
            <a:r>
              <a:rPr kumimoji="1" lang="en-US" altLang="zh-CN" sz="3200" b="1" dirty="0">
                <a:latin typeface="+mj-ea"/>
                <a:ea typeface="+mj-ea"/>
              </a:rPr>
              <a:t>(</a:t>
            </a:r>
            <a:r>
              <a:rPr kumimoji="1" lang="zh-CN" altLang="en-US" sz="3200" b="1" dirty="0">
                <a:latin typeface="+mj-ea"/>
                <a:ea typeface="+mj-ea"/>
              </a:rPr>
              <a:t>选择节点</a:t>
            </a:r>
            <a:r>
              <a:rPr kumimoji="1" lang="en-US" altLang="zh-CN" sz="3200" b="1" dirty="0">
                <a:latin typeface="+mj-ea"/>
                <a:ea typeface="+mj-ea"/>
              </a:rPr>
              <a:t>)</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7692537" cy="2415944"/>
          </a:xfrm>
          <a:prstGeom prst="rect">
            <a:avLst/>
          </a:prstGeom>
        </p:spPr>
        <p:txBody>
          <a:bodyPr vert="horz" wrap="square" lIns="0" tIns="0" rIns="0" bIns="0" rtlCol="0" anchor="t">
            <a:noAutofit/>
          </a:bodyPr>
          <a:lstStyle/>
          <a:p>
            <a:r>
              <a:rPr lang="zh-CN" altLang="en-US" dirty="0"/>
              <a:t>问题</a:t>
            </a:r>
            <a:r>
              <a:rPr lang="en-US" altLang="zh-CN" dirty="0"/>
              <a:t>: </a:t>
            </a:r>
            <a:r>
              <a:rPr lang="zh-CN" altLang="en-US" dirty="0"/>
              <a:t>根节点的选择改用哪个特征呢</a:t>
            </a:r>
            <a:r>
              <a:rPr lang="en-US" altLang="zh-CN" dirty="0"/>
              <a:t>? </a:t>
            </a:r>
            <a:r>
              <a:rPr lang="zh-CN" altLang="en-US" dirty="0"/>
              <a:t>接下来呢</a:t>
            </a:r>
            <a:r>
              <a:rPr lang="en-US" altLang="zh-CN" dirty="0"/>
              <a:t>? </a:t>
            </a:r>
            <a:r>
              <a:rPr lang="zh-CN" altLang="en-US" dirty="0"/>
              <a:t>如何切分呢</a:t>
            </a:r>
            <a:r>
              <a:rPr lang="en-US" altLang="zh-CN" dirty="0"/>
              <a:t>?</a:t>
            </a:r>
          </a:p>
          <a:p>
            <a:endParaRPr lang="en-US" altLang="zh-CN" dirty="0"/>
          </a:p>
          <a:p>
            <a:r>
              <a:rPr lang="zh-CN" altLang="en-US" dirty="0"/>
              <a:t>目标</a:t>
            </a:r>
            <a:r>
              <a:rPr lang="en-US" altLang="zh-CN" dirty="0"/>
              <a:t>: </a:t>
            </a:r>
            <a:r>
              <a:rPr lang="zh-CN" altLang="en-US" dirty="0"/>
              <a:t>通过一种衡量标准</a:t>
            </a:r>
            <a:r>
              <a:rPr lang="en-US" altLang="zh-CN" dirty="0"/>
              <a:t>,</a:t>
            </a:r>
            <a:r>
              <a:rPr lang="zh-CN" altLang="en-US" dirty="0"/>
              <a:t>来计算通过不同特征进行分支选择后的分类情况</a:t>
            </a:r>
            <a:r>
              <a:rPr lang="en-US" altLang="zh-CN" dirty="0"/>
              <a:t>, </a:t>
            </a:r>
            <a:r>
              <a:rPr lang="zh-CN" altLang="en-US" dirty="0"/>
              <a:t>找出来最好的那个当成根节点</a:t>
            </a:r>
            <a:r>
              <a:rPr lang="en-US" altLang="zh-CN" dirty="0"/>
              <a:t>, </a:t>
            </a:r>
            <a:r>
              <a:rPr lang="zh-CN" altLang="en-US" dirty="0"/>
              <a:t>以此类推</a:t>
            </a:r>
            <a:br>
              <a:rPr lang="zh-CN" altLang="en-US" dirty="0"/>
            </a:br>
            <a:endParaRPr kumimoji="1" lang="zh-CN" altLang="en-US" dirty="0" smtClean="0"/>
          </a:p>
        </p:txBody>
      </p:sp>
    </p:spTree>
    <p:extLst>
      <p:ext uri="{BB962C8B-B14F-4D97-AF65-F5344CB8AC3E}">
        <p14:creationId xmlns:p14="http://schemas.microsoft.com/office/powerpoint/2010/main" val="17959739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4082673" cy="567289"/>
          </a:xfrm>
          <a:prstGeom prst="rect">
            <a:avLst/>
          </a:prstGeom>
        </p:spPr>
        <p:txBody>
          <a:bodyPr vert="horz" wrap="square" lIns="0" tIns="0" rIns="0" bIns="0" rtlCol="0" anchor="t">
            <a:noAutofit/>
          </a:bodyPr>
          <a:lstStyle/>
          <a:p>
            <a:r>
              <a:rPr kumimoji="1" lang="zh-CN" altLang="en-US" sz="3200" b="1" dirty="0">
                <a:latin typeface="+mj-ea"/>
                <a:ea typeface="+mj-ea"/>
              </a:rPr>
              <a:t>衡量标准</a:t>
            </a:r>
            <a:r>
              <a:rPr kumimoji="1" lang="en-US" altLang="zh-CN" sz="3200" b="1" dirty="0">
                <a:latin typeface="+mj-ea"/>
                <a:ea typeface="+mj-ea"/>
              </a:rPr>
              <a:t>-</a:t>
            </a:r>
            <a:r>
              <a:rPr kumimoji="1" lang="zh-CN" altLang="en-US" sz="3200" b="1" dirty="0">
                <a:latin typeface="+mj-ea"/>
                <a:ea typeface="+mj-ea"/>
              </a:rPr>
              <a:t>熵</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r>
              <a:rPr lang="zh-CN" altLang="en-US" dirty="0"/>
              <a:t>熵：熵是表示随机变量不确定性的</a:t>
            </a:r>
            <a:r>
              <a:rPr lang="zh-CN" altLang="en-US" dirty="0" smtClean="0"/>
              <a:t>度量</a:t>
            </a:r>
            <a:endParaRPr lang="en-US" altLang="zh-CN" dirty="0" smtClean="0"/>
          </a:p>
          <a:p>
            <a:endParaRPr lang="en-US" altLang="zh-CN" dirty="0"/>
          </a:p>
          <a:p>
            <a:r>
              <a:rPr lang="zh-CN" altLang="pt-BR" dirty="0"/>
              <a:t>公式：</a:t>
            </a:r>
            <a:r>
              <a:rPr lang="pt-BR" altLang="zh-CN" dirty="0"/>
              <a:t>H(X)=- ∑ pi * logpi, i=1,2, ... , </a:t>
            </a:r>
            <a:r>
              <a:rPr lang="pt-BR" altLang="zh-CN" dirty="0" smtClean="0"/>
              <a:t>n</a:t>
            </a:r>
          </a:p>
          <a:p>
            <a:endParaRPr lang="en-US" altLang="zh-CN" dirty="0" smtClean="0"/>
          </a:p>
          <a:p>
            <a:endParaRPr lang="en-US" altLang="zh-CN" dirty="0"/>
          </a:p>
          <a:p>
            <a:r>
              <a:rPr lang="zh-CN" altLang="en-US" dirty="0"/>
              <a:t>一个栗子： </a:t>
            </a:r>
            <a:r>
              <a:rPr lang="en-US" altLang="zh-CN" dirty="0"/>
              <a:t>A</a:t>
            </a:r>
            <a:r>
              <a:rPr lang="zh-CN" altLang="en-US" dirty="0"/>
              <a:t>集合</a:t>
            </a:r>
            <a:r>
              <a:rPr lang="en-US" altLang="zh-CN" dirty="0"/>
              <a:t>[1,1,1,1,1,1,1,1,2,2]</a:t>
            </a:r>
          </a:p>
          <a:p>
            <a:r>
              <a:rPr lang="en-US" altLang="zh-CN" dirty="0"/>
              <a:t>B</a:t>
            </a:r>
            <a:r>
              <a:rPr lang="zh-CN" altLang="en-US" dirty="0"/>
              <a:t>集合</a:t>
            </a:r>
            <a:r>
              <a:rPr lang="en-US" altLang="zh-CN" dirty="0"/>
              <a:t>[1,2,3,4,5,6,7,8,9,1</a:t>
            </a:r>
            <a:r>
              <a:rPr lang="en-US" altLang="zh-CN" dirty="0" smtClean="0"/>
              <a:t>]</a:t>
            </a:r>
          </a:p>
          <a:p>
            <a:endParaRPr lang="en-US" altLang="zh-CN" dirty="0"/>
          </a:p>
          <a:p>
            <a:endParaRPr lang="en-US" altLang="zh-CN" dirty="0" smtClean="0"/>
          </a:p>
          <a:p>
            <a:r>
              <a:rPr lang="zh-CN" altLang="en-US" dirty="0"/>
              <a:t>显然</a:t>
            </a:r>
            <a:r>
              <a:rPr lang="en-US" altLang="zh-CN" dirty="0"/>
              <a:t>A</a:t>
            </a:r>
            <a:r>
              <a:rPr lang="zh-CN" altLang="en-US" dirty="0"/>
              <a:t>集合的熵值要低，因为</a:t>
            </a:r>
            <a:r>
              <a:rPr lang="en-US" altLang="zh-CN" dirty="0"/>
              <a:t>A</a:t>
            </a:r>
            <a:r>
              <a:rPr lang="zh-CN" altLang="en-US" dirty="0"/>
              <a:t>里面只有两种类别，相对稳定一些</a:t>
            </a:r>
          </a:p>
          <a:p>
            <a:r>
              <a:rPr lang="zh-CN" altLang="en-US" dirty="0"/>
              <a:t>而</a:t>
            </a:r>
            <a:r>
              <a:rPr lang="en-US" altLang="zh-CN" dirty="0"/>
              <a:t>B</a:t>
            </a:r>
            <a:r>
              <a:rPr lang="zh-CN" altLang="en-US" dirty="0"/>
              <a:t>中类别太多了，熵值就会大很多。（在分类任务中我们希望通过</a:t>
            </a:r>
          </a:p>
          <a:p>
            <a:r>
              <a:rPr lang="zh-CN" altLang="en-US" dirty="0"/>
              <a:t>节点分支后数据类别的熵值大还是小呢？）</a:t>
            </a:r>
          </a:p>
          <a:p>
            <a:endParaRPr lang="en-US" altLang="zh-CN" dirty="0" smtClean="0"/>
          </a:p>
          <a:p>
            <a:endParaRPr lang="zh-CN" altLang="en-US" dirty="0"/>
          </a:p>
          <a:p>
            <a:r>
              <a:rPr lang="zh-CN" altLang="en-US" dirty="0"/>
              <a:t/>
            </a:r>
            <a:br>
              <a:rPr lang="zh-CN" altLang="en-US" dirty="0"/>
            </a:br>
            <a:endParaRPr kumimoji="1" lang="zh-CN" altLang="en-US" dirty="0" smtClean="0"/>
          </a:p>
        </p:txBody>
      </p:sp>
    </p:spTree>
    <p:extLst>
      <p:ext uri="{BB962C8B-B14F-4D97-AF65-F5344CB8AC3E}">
        <p14:creationId xmlns:p14="http://schemas.microsoft.com/office/powerpoint/2010/main" val="10580701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4082673" cy="567289"/>
          </a:xfrm>
          <a:prstGeom prst="rect">
            <a:avLst/>
          </a:prstGeom>
        </p:spPr>
        <p:txBody>
          <a:bodyPr vert="horz" wrap="square" lIns="0" tIns="0" rIns="0" bIns="0" rtlCol="0" anchor="t">
            <a:noAutofit/>
          </a:bodyPr>
          <a:lstStyle/>
          <a:p>
            <a:r>
              <a:rPr kumimoji="1" lang="zh-CN" altLang="en-US" sz="3200" b="1" dirty="0">
                <a:latin typeface="+mj-ea"/>
                <a:ea typeface="+mj-ea"/>
              </a:rPr>
              <a:t>衡量标准</a:t>
            </a:r>
            <a:r>
              <a:rPr kumimoji="1" lang="en-US" altLang="zh-CN" sz="3200" b="1" dirty="0">
                <a:latin typeface="+mj-ea"/>
                <a:ea typeface="+mj-ea"/>
              </a:rPr>
              <a:t>-</a:t>
            </a:r>
            <a:r>
              <a:rPr kumimoji="1" lang="zh-CN" altLang="en-US" sz="3200" b="1" dirty="0">
                <a:latin typeface="+mj-ea"/>
                <a:ea typeface="+mj-ea"/>
              </a:rPr>
              <a:t>熵</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r>
              <a:rPr lang="zh-CN" altLang="en-US" dirty="0"/>
              <a:t>熵：不确定性越大，得到的熵值也就越大</a:t>
            </a:r>
          </a:p>
          <a:p>
            <a:r>
              <a:rPr lang="zh-CN" altLang="en-US" dirty="0"/>
              <a:t>当</a:t>
            </a:r>
            <a:r>
              <a:rPr lang="en-US" altLang="zh-CN" dirty="0"/>
              <a:t>p=0</a:t>
            </a:r>
            <a:r>
              <a:rPr lang="zh-CN" altLang="en-US" dirty="0"/>
              <a:t>或</a:t>
            </a:r>
            <a:r>
              <a:rPr lang="en-US" altLang="zh-CN" dirty="0"/>
              <a:t>p=1</a:t>
            </a:r>
            <a:r>
              <a:rPr lang="zh-CN" altLang="en-US" dirty="0"/>
              <a:t>时，</a:t>
            </a:r>
            <a:r>
              <a:rPr lang="en-US" altLang="zh-CN" dirty="0"/>
              <a:t>H(p)=0,</a:t>
            </a:r>
            <a:r>
              <a:rPr lang="zh-CN" altLang="en-US" dirty="0"/>
              <a:t>随机变量完全没有不确定性</a:t>
            </a:r>
          </a:p>
          <a:p>
            <a:r>
              <a:rPr lang="zh-CN" altLang="en-US" dirty="0"/>
              <a:t>当</a:t>
            </a:r>
            <a:r>
              <a:rPr lang="en-US" altLang="zh-CN" dirty="0"/>
              <a:t>p=0.5</a:t>
            </a:r>
            <a:r>
              <a:rPr lang="zh-CN" altLang="en-US" dirty="0"/>
              <a:t>时，</a:t>
            </a:r>
            <a:r>
              <a:rPr lang="en-US" altLang="zh-CN" dirty="0"/>
              <a:t>H(p)=1,</a:t>
            </a:r>
            <a:r>
              <a:rPr lang="zh-CN" altLang="en-US" dirty="0"/>
              <a:t>此时随机变量的不确定性最大</a:t>
            </a:r>
          </a:p>
          <a:p>
            <a:endParaRPr lang="zh-CN" altLang="en-US" dirty="0"/>
          </a:p>
          <a:p>
            <a:r>
              <a:rPr lang="zh-CN" altLang="en-US" dirty="0"/>
              <a:t>如何决策一个节点的选择呢？</a:t>
            </a:r>
          </a:p>
          <a:p>
            <a:endParaRPr lang="zh-CN" altLang="en-US" dirty="0"/>
          </a:p>
          <a:p>
            <a:r>
              <a:rPr lang="zh-CN" altLang="en-US" dirty="0"/>
              <a:t>信息增益：表示特征</a:t>
            </a:r>
            <a:r>
              <a:rPr lang="en-US" altLang="zh-CN" dirty="0"/>
              <a:t>X</a:t>
            </a:r>
            <a:r>
              <a:rPr lang="zh-CN" altLang="en-US" dirty="0"/>
              <a:t>使得类</a:t>
            </a:r>
            <a:r>
              <a:rPr lang="en-US" altLang="zh-CN" dirty="0"/>
              <a:t>Y</a:t>
            </a:r>
            <a:r>
              <a:rPr lang="zh-CN" altLang="en-US" dirty="0"/>
              <a:t>的不确定性减少的程度。</a:t>
            </a:r>
          </a:p>
          <a:p>
            <a:r>
              <a:rPr lang="zh-CN" altLang="en-US" dirty="0"/>
              <a:t>（分类后的专一性，希望分类后的结果是同类在一起）</a:t>
            </a:r>
            <a:endParaRPr lang="en-US" altLang="zh-CN" dirty="0" smtClean="0"/>
          </a:p>
          <a:p>
            <a:endParaRPr lang="zh-CN" altLang="en-US" dirty="0"/>
          </a:p>
          <a:p>
            <a:r>
              <a:rPr lang="zh-CN" altLang="en-US" dirty="0"/>
              <a:t/>
            </a:r>
            <a:br>
              <a:rPr lang="zh-CN" altLang="en-US" dirty="0"/>
            </a:br>
            <a:endParaRPr kumimoji="1" lang="zh-CN" altLang="en-US" dirty="0" smtClean="0"/>
          </a:p>
        </p:txBody>
      </p:sp>
    </p:spTree>
    <p:extLst>
      <p:ext uri="{BB962C8B-B14F-4D97-AF65-F5344CB8AC3E}">
        <p14:creationId xmlns:p14="http://schemas.microsoft.com/office/powerpoint/2010/main" val="27221975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 xmlns:a16="http://schemas.microsoft.com/office/drawing/2014/main" id="{5BB1B1AA-D15D-46F5-9BCC-06A90E18FD56}"/>
              </a:ext>
            </a:extLst>
          </p:cNvPr>
          <p:cNvSpPr>
            <a:spLocks noGrp="1"/>
          </p:cNvSpPr>
          <p:nvPr>
            <p:ph type="title"/>
          </p:nvPr>
        </p:nvSpPr>
        <p:spPr/>
        <p:txBody>
          <a:bodyPr/>
          <a:lstStyle/>
          <a:p>
            <a:r>
              <a:rPr lang="zh-CN" altLang="en-US" dirty="0" smtClean="0"/>
              <a:t>决策树</a:t>
            </a:r>
            <a:endParaRPr lang="zh-CN" altLang="en-US" dirty="0"/>
          </a:p>
        </p:txBody>
      </p:sp>
      <p:sp>
        <p:nvSpPr>
          <p:cNvPr id="5" name="矩形 4"/>
          <p:cNvSpPr/>
          <p:nvPr/>
        </p:nvSpPr>
        <p:spPr>
          <a:xfrm>
            <a:off x="1249509" y="1011089"/>
            <a:ext cx="9136062" cy="515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p:cNvSpPr txBox="1"/>
          <p:nvPr/>
        </p:nvSpPr>
        <p:spPr>
          <a:xfrm>
            <a:off x="1617044" y="1973179"/>
            <a:ext cx="7353701" cy="3599848"/>
          </a:xfrm>
          <a:prstGeom prst="rect">
            <a:avLst/>
          </a:prstGeom>
        </p:spPr>
        <p:txBody>
          <a:bodyPr vert="horz" wrap="square" lIns="0" tIns="0" rIns="0" bIns="0" rtlCol="0" anchor="t">
            <a:noAutofit/>
          </a:bodyPr>
          <a:lstStyle/>
          <a:p>
            <a:endParaRPr kumimoji="1" lang="zh-CN" altLang="en-US" dirty="0" smtClean="0"/>
          </a:p>
        </p:txBody>
      </p:sp>
      <p:sp>
        <p:nvSpPr>
          <p:cNvPr id="4" name="文本框 3"/>
          <p:cNvSpPr txBox="1"/>
          <p:nvPr/>
        </p:nvSpPr>
        <p:spPr>
          <a:xfrm>
            <a:off x="1249509" y="1626669"/>
            <a:ext cx="7586483" cy="4023360"/>
          </a:xfrm>
          <a:prstGeom prst="rect">
            <a:avLst/>
          </a:prstGeom>
        </p:spPr>
        <p:txBody>
          <a:bodyPr vert="horz" wrap="square" lIns="0" tIns="0" rIns="0" bIns="0" rtlCol="0" anchor="t">
            <a:noAutofit/>
          </a:bodyPr>
          <a:lstStyle/>
          <a:p>
            <a:endParaRPr kumimoji="1" lang="en-US" altLang="zh-CN" dirty="0" smtClean="0"/>
          </a:p>
          <a:p>
            <a:pPr lvl="1"/>
            <a:endParaRPr kumimoji="1" lang="en-US" altLang="zh-CN" dirty="0" smtClean="0"/>
          </a:p>
          <a:p>
            <a:endParaRPr kumimoji="1" lang="en-US" altLang="zh-CN" dirty="0"/>
          </a:p>
          <a:p>
            <a:pPr marL="285750" indent="-285750">
              <a:buFont typeface="Arial" panose="020B0604020202020204" pitchFamily="34" charset="0"/>
              <a:buChar char="•"/>
            </a:pPr>
            <a:endParaRPr kumimoji="1" lang="en-US" altLang="zh-CN" dirty="0" smtClean="0"/>
          </a:p>
          <a:p>
            <a:r>
              <a:rPr kumimoji="1" lang="en-US" altLang="zh-CN" dirty="0"/>
              <a:t>	</a:t>
            </a:r>
            <a:endParaRPr kumimoji="1" lang="zh-CN" altLang="en-US" dirty="0" smtClean="0"/>
          </a:p>
        </p:txBody>
      </p:sp>
      <p:sp>
        <p:nvSpPr>
          <p:cNvPr id="6" name="文本框 5"/>
          <p:cNvSpPr txBox="1"/>
          <p:nvPr/>
        </p:nvSpPr>
        <p:spPr>
          <a:xfrm>
            <a:off x="844061" y="1371600"/>
            <a:ext cx="4082673" cy="567289"/>
          </a:xfrm>
          <a:prstGeom prst="rect">
            <a:avLst/>
          </a:prstGeom>
        </p:spPr>
        <p:txBody>
          <a:bodyPr vert="horz" wrap="square" lIns="0" tIns="0" rIns="0" bIns="0" rtlCol="0" anchor="t">
            <a:noAutofit/>
          </a:bodyPr>
          <a:lstStyle/>
          <a:p>
            <a:r>
              <a:rPr kumimoji="1" lang="zh-CN" altLang="en-US" sz="3200" b="1" dirty="0">
                <a:latin typeface="+mj-ea"/>
                <a:ea typeface="+mj-ea"/>
              </a:rPr>
              <a:t>决策树构造实例</a:t>
            </a:r>
            <a:endParaRPr kumimoji="1" lang="zh-CN" altLang="en-US" sz="3200" b="1" dirty="0" smtClean="0">
              <a:latin typeface="+mj-ea"/>
              <a:ea typeface="+mj-ea"/>
            </a:endParaRPr>
          </a:p>
        </p:txBody>
      </p:sp>
      <p:sp>
        <p:nvSpPr>
          <p:cNvPr id="7" name="Freeform 681"/>
          <p:cNvSpPr/>
          <p:nvPr/>
        </p:nvSpPr>
        <p:spPr bwMode="auto">
          <a:xfrm>
            <a:off x="534265" y="1536721"/>
            <a:ext cx="230809" cy="179895"/>
          </a:xfrm>
          <a:custGeom>
            <a:avLst/>
            <a:gdLst>
              <a:gd name="T0" fmla="*/ 2751 w 3261"/>
              <a:gd name="T1" fmla="*/ 0 h 2544"/>
              <a:gd name="T2" fmla="*/ 3261 w 3261"/>
              <a:gd name="T3" fmla="*/ 508 h 2544"/>
              <a:gd name="T4" fmla="*/ 1222 w 3261"/>
              <a:gd name="T5" fmla="*/ 2544 h 2544"/>
              <a:gd name="T6" fmla="*/ 0 w 3261"/>
              <a:gd name="T7" fmla="*/ 1323 h 2544"/>
              <a:gd name="T8" fmla="*/ 510 w 3261"/>
              <a:gd name="T9" fmla="*/ 814 h 2544"/>
              <a:gd name="T10" fmla="*/ 1222 w 3261"/>
              <a:gd name="T11" fmla="*/ 1527 h 2544"/>
              <a:gd name="T12" fmla="*/ 2751 w 3261"/>
              <a:gd name="T13" fmla="*/ 0 h 2544"/>
            </a:gdLst>
            <a:ahLst/>
            <a:cxnLst>
              <a:cxn ang="0">
                <a:pos x="T0" y="T1"/>
              </a:cxn>
              <a:cxn ang="0">
                <a:pos x="T2" y="T3"/>
              </a:cxn>
              <a:cxn ang="0">
                <a:pos x="T4" y="T5"/>
              </a:cxn>
              <a:cxn ang="0">
                <a:pos x="T6" y="T7"/>
              </a:cxn>
              <a:cxn ang="0">
                <a:pos x="T8" y="T9"/>
              </a:cxn>
              <a:cxn ang="0">
                <a:pos x="T10" y="T11"/>
              </a:cxn>
              <a:cxn ang="0">
                <a:pos x="T12" y="T13"/>
              </a:cxn>
            </a:cxnLst>
            <a:rect l="0" t="0" r="r" b="b"/>
            <a:pathLst>
              <a:path w="3261" h="2544">
                <a:moveTo>
                  <a:pt x="2751" y="0"/>
                </a:moveTo>
                <a:lnTo>
                  <a:pt x="3261" y="508"/>
                </a:lnTo>
                <a:lnTo>
                  <a:pt x="1222" y="2544"/>
                </a:lnTo>
                <a:lnTo>
                  <a:pt x="0" y="1323"/>
                </a:lnTo>
                <a:lnTo>
                  <a:pt x="510" y="814"/>
                </a:lnTo>
                <a:lnTo>
                  <a:pt x="1222" y="1527"/>
                </a:lnTo>
                <a:lnTo>
                  <a:pt x="2751"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ndParaRPr>
          </a:p>
        </p:txBody>
      </p:sp>
      <p:sp>
        <p:nvSpPr>
          <p:cNvPr id="8" name="文本框 7"/>
          <p:cNvSpPr txBox="1"/>
          <p:nvPr/>
        </p:nvSpPr>
        <p:spPr>
          <a:xfrm>
            <a:off x="1383323" y="2262554"/>
            <a:ext cx="7935260" cy="2344615"/>
          </a:xfrm>
          <a:prstGeom prst="rect">
            <a:avLst/>
          </a:prstGeom>
        </p:spPr>
        <p:txBody>
          <a:bodyPr vert="horz" wrap="square" lIns="0" tIns="0" rIns="0" bIns="0" rtlCol="0" anchor="t">
            <a:noAutofit/>
          </a:bodyPr>
          <a:lstStyle/>
          <a:p>
            <a:endParaRPr kumimoji="1" lang="zh-CN" altLang="en-US" dirty="0" smtClean="0"/>
          </a:p>
        </p:txBody>
      </p:sp>
      <p:sp>
        <p:nvSpPr>
          <p:cNvPr id="9" name="文本框 8"/>
          <p:cNvSpPr txBox="1"/>
          <p:nvPr/>
        </p:nvSpPr>
        <p:spPr>
          <a:xfrm>
            <a:off x="1548902" y="2191225"/>
            <a:ext cx="8381907" cy="3728312"/>
          </a:xfrm>
          <a:prstGeom prst="rect">
            <a:avLst/>
          </a:prstGeom>
        </p:spPr>
        <p:txBody>
          <a:bodyPr vert="horz" wrap="square" lIns="0" tIns="0" rIns="0" bIns="0" rtlCol="0" anchor="t">
            <a:noAutofit/>
          </a:bodyPr>
          <a:lstStyle/>
          <a:p>
            <a:endParaRPr lang="en-US" altLang="zh-CN" dirty="0" smtClean="0"/>
          </a:p>
          <a:p>
            <a:endParaRPr lang="zh-CN" altLang="en-US" dirty="0"/>
          </a:p>
          <a:p>
            <a:r>
              <a:rPr lang="zh-CN" altLang="en-US" dirty="0"/>
              <a:t/>
            </a:r>
            <a:br>
              <a:rPr lang="zh-CN" altLang="en-US" dirty="0"/>
            </a:br>
            <a:endParaRPr kumimoji="1" lang="zh-CN" altLang="en-US" dirty="0" smtClean="0"/>
          </a:p>
        </p:txBody>
      </p:sp>
      <p:sp>
        <p:nvSpPr>
          <p:cNvPr id="11" name="文本框 10"/>
          <p:cNvSpPr txBox="1"/>
          <p:nvPr/>
        </p:nvSpPr>
        <p:spPr>
          <a:xfrm>
            <a:off x="659219" y="2191225"/>
            <a:ext cx="3104707" cy="4326533"/>
          </a:xfrm>
          <a:prstGeom prst="rect">
            <a:avLst/>
          </a:prstGeom>
        </p:spPr>
        <p:txBody>
          <a:bodyPr vert="horz" wrap="square" lIns="0" tIns="0" rIns="0" bIns="0" rtlCol="0" anchor="t">
            <a:noAutofit/>
          </a:bodyPr>
          <a:lstStyle/>
          <a:p>
            <a:endParaRPr kumimoji="1" lang="zh-CN" altLang="en-US" dirty="0" smtClean="0"/>
          </a:p>
        </p:txBody>
      </p:sp>
      <p:sp>
        <p:nvSpPr>
          <p:cNvPr id="12" name="文本框 11"/>
          <p:cNvSpPr txBox="1"/>
          <p:nvPr/>
        </p:nvSpPr>
        <p:spPr>
          <a:xfrm>
            <a:off x="844061" y="2381693"/>
            <a:ext cx="2919865" cy="3788771"/>
          </a:xfrm>
          <a:prstGeom prst="rect">
            <a:avLst/>
          </a:prstGeom>
        </p:spPr>
        <p:txBody>
          <a:bodyPr vert="horz" wrap="square" lIns="0" tIns="0" rIns="0" bIns="0" rtlCol="0" anchor="t">
            <a:noAutofit/>
          </a:bodyPr>
          <a:lstStyle/>
          <a:p>
            <a:r>
              <a:rPr kumimoji="1" lang="zh-CN" altLang="en-US" dirty="0"/>
              <a:t>数据：</a:t>
            </a:r>
            <a:r>
              <a:rPr kumimoji="1" lang="en-US" altLang="zh-CN" dirty="0"/>
              <a:t>14</a:t>
            </a:r>
            <a:r>
              <a:rPr kumimoji="1" lang="zh-CN" altLang="en-US" dirty="0"/>
              <a:t>天打球</a:t>
            </a:r>
            <a:r>
              <a:rPr kumimoji="1" lang="zh-CN" altLang="en-US" dirty="0" smtClean="0"/>
              <a:t>情况</a:t>
            </a:r>
            <a:endParaRPr kumimoji="1" lang="en-US" altLang="zh-CN" dirty="0"/>
          </a:p>
          <a:p>
            <a:endParaRPr kumimoji="1" lang="zh-CN" altLang="en-US" dirty="0"/>
          </a:p>
          <a:p>
            <a:r>
              <a:rPr kumimoji="1" lang="zh-CN" altLang="en-US" dirty="0"/>
              <a:t>特征：</a:t>
            </a:r>
            <a:r>
              <a:rPr kumimoji="1" lang="en-US" altLang="zh-CN" dirty="0"/>
              <a:t>4</a:t>
            </a:r>
            <a:r>
              <a:rPr kumimoji="1" lang="zh-CN" altLang="en-US" dirty="0"/>
              <a:t>种环境</a:t>
            </a:r>
            <a:r>
              <a:rPr kumimoji="1" lang="zh-CN" altLang="en-US" dirty="0" smtClean="0"/>
              <a:t>变化</a:t>
            </a:r>
            <a:endParaRPr kumimoji="1" lang="en-US" altLang="zh-CN" dirty="0" smtClean="0"/>
          </a:p>
          <a:p>
            <a:endParaRPr kumimoji="1" lang="zh-CN" altLang="en-US" dirty="0"/>
          </a:p>
          <a:p>
            <a:r>
              <a:rPr kumimoji="1" lang="zh-CN" altLang="en-US" dirty="0"/>
              <a:t>目标：构造决策树</a:t>
            </a:r>
            <a:endParaRPr kumimoji="1" lang="zh-CN" altLang="en-US" dirty="0" smtClean="0"/>
          </a:p>
        </p:txBody>
      </p:sp>
      <p:pic>
        <p:nvPicPr>
          <p:cNvPr id="13" name="图片 12"/>
          <p:cNvPicPr>
            <a:picLocks noChangeAspect="1"/>
          </p:cNvPicPr>
          <p:nvPr/>
        </p:nvPicPr>
        <p:blipFill>
          <a:blip r:embed="rId3"/>
          <a:stretch>
            <a:fillRect/>
          </a:stretch>
        </p:blipFill>
        <p:spPr>
          <a:xfrm>
            <a:off x="3948768" y="1369448"/>
            <a:ext cx="7811177" cy="4801016"/>
          </a:xfrm>
          <a:prstGeom prst="rect">
            <a:avLst/>
          </a:prstGeom>
        </p:spPr>
      </p:pic>
    </p:spTree>
    <p:extLst>
      <p:ext uri="{BB962C8B-B14F-4D97-AF65-F5344CB8AC3E}">
        <p14:creationId xmlns:p14="http://schemas.microsoft.com/office/powerpoint/2010/main" val="18540257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theme/theme1.xml><?xml version="1.0" encoding="utf-8"?>
<a:theme xmlns:a="http://schemas.openxmlformats.org/drawingml/2006/main" name="PPT Template CN-16X9">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oAutofit/>
      </a:bodyPr>
      <a:lstStyle>
        <a:defPPr>
          <a:defRPr kumimoji="1" dirty="0" smtClean="0"/>
        </a:defPPr>
      </a:lstStyle>
    </a:txDef>
  </a:objectDefaults>
  <a:extraClrSchemeLst/>
  <a:extLst>
    <a:ext uri="{05A4C25C-085E-4340-85A3-A5531E510DB2}">
      <thm15:themeFamily xmlns:thm15="http://schemas.microsoft.com/office/thememl/2012/main" name="演示文稿1" id="{2E10B44D-E74F-4ED4-9E77-02E26F59F901}" vid="{8B4D3E4D-5161-4D46-A345-B9D03ECFD0F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f8a3fe29-74c6-4120-b1a1-1f96a8bfa6cd">类别A</Category>
    <SecurityLevel xmlns="f8a3fe29-74c6-4120-b1a1-1f96a8bfa6cd">中</SecurityLevel>
    <CommentTotal xmlns="f8a3fe29-74c6-4120-b1a1-1f96a8bfa6cd">0</CommentTotal>
    <PublishingStartDate xmlns="http://schemas.microsoft.com/sharepoint/v3" xsi:nil="true"/>
    <TaxCatchAll xmlns="fc6b8a78-9cd0-4cc6-baee-b142f5a56004"/>
    <CommentXmls xmlns="f8a3fe29-74c6-4120-b1a1-1f96a8bfa6cd" xsi:nil="true"/>
    <TaxKeywordTaxHTField xmlns="fc6b8a78-9cd0-4cc6-baee-b142f5a56004">
      <Terms xmlns="http://schemas.microsoft.com/office/infopath/2007/PartnerControls">
        <TermInfo xmlns="http://schemas.microsoft.com/office/infopath/2007/PartnerControls">
          <TermName>浩鲸科技</TermName>
          <TermId>11111111-1111-1111-1111-111111111111</TermId>
        </TermInfo>
      </Terms>
    </TaxKeywordTaxHTField>
    <CommentTotalScore xmlns="f8a3fe29-74c6-4120-b1a1-1f96a8bfa6cd">0</CommentTotalScore>
    <p7ca734ff4a0429eb894113d276898e5 xmlns="f8a3fe29-74c6-4120-b1a1-1f96a8bfa6cd">
      <Terms xmlns="http://schemas.microsoft.com/office/infopath/2007/PartnerControls"/>
    </p7ca734ff4a0429eb894113d276898e5>
    <CommentActualAverageScore xmlns="f8a3fe29-74c6-4120-b1a1-1f96a8bfa6cd">0</CommentActualAverageScore>
    <CommentManage xmlns="f8a3fe29-74c6-4120-b1a1-1f96a8bfa6cd" xsi:nil="true"/>
    <_x76ee__x6807__x8bbf__x95ee__x7fa4__x4f53_ xmlns="f8a3fe29-74c6-4120-b1a1-1f96a8bfa6cd" xsi:nil="true"/>
    <ClickTotal xmlns="f8a3fe29-74c6-4120-b1a1-1f96a8bfa6cd">0</ClickTotal>
    <PublishingExpirationDate xmlns="http://schemas.microsoft.com/sharepoint/v3" xsi:nil="true"/>
    <CommentAverageScore xmlns="f8a3fe29-74c6-4120-b1a1-1f96a8bfa6cd">0</CommentAverageScore>
    <Summary xmlns="f8a3fe29-74c6-4120-b1a1-1f96a8bfa6c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4EE5854DE220B94E991E11122A318A16" ma:contentTypeVersion="76" ma:contentTypeDescription="新建文档。" ma:contentTypeScope="" ma:versionID="15099ed35ba8e02647de6c51e4ed4cb3">
  <xsd:schema xmlns:xsd="http://www.w3.org/2001/XMLSchema" xmlns:xs="http://www.w3.org/2001/XMLSchema" xmlns:p="http://schemas.microsoft.com/office/2006/metadata/properties" xmlns:ns1="http://schemas.microsoft.com/sharepoint/v3" xmlns:ns2="f8a3fe29-74c6-4120-b1a1-1f96a8bfa6cd" xmlns:ns3="fc6b8a78-9cd0-4cc6-baee-b142f5a56004" targetNamespace="http://schemas.microsoft.com/office/2006/metadata/properties" ma:root="true" ma:fieldsID="4c92572220029fdb2c496a73b9ba53a1" ns1:_="" ns2:_="" ns3:_="">
    <xsd:import namespace="http://schemas.microsoft.com/sharepoint/v3"/>
    <xsd:import namespace="f8a3fe29-74c6-4120-b1a1-1f96a8bfa6cd"/>
    <xsd:import namespace="fc6b8a78-9cd0-4cc6-baee-b142f5a56004"/>
    <xsd:element name="properties">
      <xsd:complexType>
        <xsd:sequence>
          <xsd:element name="documentManagement">
            <xsd:complexType>
              <xsd:all>
                <xsd:element ref="ns1:PublishingStartDate" minOccurs="0"/>
                <xsd:element ref="ns1:PublishingExpirationDate" minOccurs="0"/>
                <xsd:element ref="ns2:Category"/>
                <xsd:element ref="ns2:SecurityLevel"/>
                <xsd:element ref="ns2:Summary" minOccurs="0"/>
                <xsd:element ref="ns2:ClickTotal" minOccurs="0"/>
                <xsd:element ref="ns2:CommentTotal" minOccurs="0"/>
                <xsd:element ref="ns2:CommentTotalScore" minOccurs="0"/>
                <xsd:element ref="ns2:CommentAverageScore" minOccurs="0"/>
                <xsd:element ref="ns2:CommentManage" minOccurs="0"/>
                <xsd:element ref="ns3:TaxKeywordTaxHTField" minOccurs="0"/>
                <xsd:element ref="ns3:TaxCatchAll" minOccurs="0"/>
                <xsd:element ref="ns2:p7ca734ff4a0429eb894113d276898e5" minOccurs="0"/>
                <xsd:element ref="ns2:CommentActualAverageScore" minOccurs="0"/>
                <xsd:element ref="ns2:CommentXmls" minOccurs="0"/>
                <xsd:element ref="ns2:_x76ee__x6807__x8bbf__x95ee__x7fa4__x4f53_"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计划开始日期" ma:description="“计划开始日期”是由“发布”功能创建的网站栏。它用于指定第一次向网站访问者显示此页面的日期和时间。" ma:internalName="PublishingStartDate">
      <xsd:simpleType>
        <xsd:restriction base="dms:Unknown"/>
      </xsd:simpleType>
    </xsd:element>
    <xsd:element name="PublishingExpirationDate" ma:index="9" nillable="true" ma:displayName="计划结束日期" ma:description="“计划结束日期”是由“发布”功能创建的网站栏。它用于指定不再向网站访问者显示此页面的日期和时间。" ma:internalName="PublishingExpirationDate">
      <xsd:simpleType>
        <xsd:restriction base="dms:Unknown"/>
      </xsd:simpleType>
    </xsd:element>
    <xsd:element name="_dlc_Exempt" ma:index="26" nillable="true" ma:displayName="策略例外"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3fe29-74c6-4120-b1a1-1f96a8bfa6cd" elementFormDefault="qualified">
    <xsd:import namespace="http://schemas.microsoft.com/office/2006/documentManagement/types"/>
    <xsd:import namespace="http://schemas.microsoft.com/office/infopath/2007/PartnerControls"/>
    <xsd:element name="Category" ma:index="10" ma:displayName="类别" ma:default="类别A" ma:format="Dropdown" ma:internalName="Category">
      <xsd:simpleType>
        <xsd:union memberTypes="dms:Text">
          <xsd:simpleType>
            <xsd:restriction base="dms:Choice">
              <xsd:enumeration value="类别A"/>
              <xsd:enumeration value="类别B"/>
            </xsd:restriction>
          </xsd:simpleType>
        </xsd:union>
      </xsd:simpleType>
    </xsd:element>
    <xsd:element name="SecurityLevel" ma:index="11" ma:displayName="安全级别" ma:default="中" ma:format="Dropdown" ma:internalName="SecurityLevel">
      <xsd:simpleType>
        <xsd:restriction base="dms:Choice">
          <xsd:enumeration value="高"/>
          <xsd:enumeration value="中"/>
          <xsd:enumeration value="低"/>
        </xsd:restriction>
      </xsd:simpleType>
    </xsd:element>
    <xsd:element name="Summary" ma:index="12" nillable="true" ma:displayName="摘要" ma:internalName="Summary">
      <xsd:simpleType>
        <xsd:restriction base="dms:Note">
          <xsd:maxLength value="255"/>
        </xsd:restriction>
      </xsd:simpleType>
    </xsd:element>
    <xsd:element name="ClickTotal" ma:index="13" nillable="true" ma:displayName="点击量" ma:decimals="0" ma:default="0" ma:internalName="ClickTotal" ma:percentage="FALSE">
      <xsd:simpleType>
        <xsd:restriction base="dms:Number">
          <xsd:minInclusive value="0"/>
        </xsd:restriction>
      </xsd:simpleType>
    </xsd:element>
    <xsd:element name="CommentTotal" ma:index="14" nillable="true" ma:displayName="评价总数" ma:decimals="0" ma:default="0" ma:internalName="CommentTotal" ma:percentage="FALSE">
      <xsd:simpleType>
        <xsd:restriction base="dms:Number">
          <xsd:minInclusive value="0"/>
        </xsd:restriction>
      </xsd:simpleType>
    </xsd:element>
    <xsd:element name="CommentTotalScore" ma:index="15" nillable="true" ma:displayName="评价总分" ma:decimals="0" ma:default="0" ma:internalName="CommentTotalScore" ma:percentage="FALSE">
      <xsd:simpleType>
        <xsd:restriction base="dms:Number">
          <xsd:minInclusive value="0"/>
        </xsd:restriction>
      </xsd:simpleType>
    </xsd:element>
    <xsd:element name="CommentAverageScore" ma:index="16" nillable="true" ma:displayName="评价平均得分" ma:decimals="0" ma:default="0" ma:internalName="CommentAverageScore" ma:percentage="FALSE">
      <xsd:simpleType>
        <xsd:restriction base="dms:Number">
          <xsd:minInclusive value="0"/>
        </xsd:restriction>
      </xsd:simpleType>
    </xsd:element>
    <xsd:element name="CommentManage" ma:index="17" nillable="true" ma:displayName="评论" ma:internalName="CommentManage">
      <xsd:simpleType>
        <xsd:restriction base="dms:Unknown"/>
      </xsd:simpleType>
    </xsd:element>
    <xsd:element name="p7ca734ff4a0429eb894113d276898e5" ma:index="22" nillable="true" ma:taxonomy="true" ma:internalName="p7ca734ff4a0429eb894113d276898e5" ma:taxonomyFieldName="DocumentTag" ma:displayName="文档标签" ma:readOnly="false" ma:default="" ma:fieldId="{97ca734f-f4a0-429e-b894-113d276898e5}" ma:taxonomyMulti="true" ma:sspId="6b18dd70-08eb-4345-9fcf-3cca5f47558c" ma:termSetId="f6d84515-6f6b-4501-a731-3d4fa53d1f58" ma:anchorId="00000000-0000-0000-0000-000000000000" ma:open="false" ma:isKeyword="false">
      <xsd:complexType>
        <xsd:sequence>
          <xsd:element ref="pc:Terms" minOccurs="0" maxOccurs="1"/>
        </xsd:sequence>
      </xsd:complexType>
    </xsd:element>
    <xsd:element name="CommentActualAverageScore" ma:index="23" nillable="true" ma:displayName="评价实际平均得分" ma:decimals="1" ma:default="0" ma:internalName="CommentActualAverageScore" ma:percentage="FALSE">
      <xsd:simpleType>
        <xsd:restriction base="dms:Number">
          <xsd:minInclusive value="0"/>
        </xsd:restriction>
      </xsd:simpleType>
    </xsd:element>
    <xsd:element name="CommentXmls" ma:index="24" nillable="true" ma:displayName="评论XML内容" ma:internalName="CommentXmls">
      <xsd:simpleType>
        <xsd:restriction base="dms:Note">
          <xsd:maxLength value="255"/>
        </xsd:restriction>
      </xsd:simpleType>
    </xsd:element>
    <xsd:element name="_x76ee__x6807__x8bbf__x95ee__x7fa4__x4f53_" ma:index="25" nillable="true" ma:displayName="目标访问群体" ma:internalName="_x76ee__x6807__x8bbf__x95ee__x7fa4__x4f53_">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c6b8a78-9cd0-4cc6-baee-b142f5a56004" elementFormDefault="qualified">
    <xsd:import namespace="http://schemas.microsoft.com/office/2006/documentManagement/types"/>
    <xsd:import namespace="http://schemas.microsoft.com/office/infopath/2007/PartnerControls"/>
    <xsd:element name="TaxKeywordTaxHTField" ma:index="19" nillable="true" ma:taxonomy="true" ma:internalName="TaxKeywordTaxHTField" ma:taxonomyFieldName="TaxKeyword" ma:displayName="企业关键字" ma:fieldId="{23f27201-bee3-471e-b2e7-b64fd8b7ca38}" ma:taxonomyMulti="true" ma:sspId="6b18dd70-08eb-4345-9fcf-3cca5f47558c" ma:termSetId="00000000-0000-0000-0000-000000000000" ma:anchorId="00000000-0000-0000-0000-000000000000" ma:open="true" ma:isKeyword="true">
      <xsd:complexType>
        <xsd:sequence>
          <xsd:element ref="pc:Terms" minOccurs="0" maxOccurs="1"/>
        </xsd:sequence>
      </xsd:complexType>
    </xsd:element>
    <xsd:element name="TaxCatchAll" ma:index="20" nillable="true" ma:displayName="“分类捕捉所有”列" ma:hidden="true" ma:list="{f120d990-9cd5-4b4c-8f3d-24baa7517e71}" ma:internalName="TaxCatchAll" ma:showField="CatchAllData" ma:web="fc6b8a78-9cd0-4cc6-baee-b142f5a560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文档</p:Name>
  <p:Description/>
  <p:Statement/>
  <p:PolicyItems>
    <p:PolicyItem featureId="Microsoft.Office.RecordsManagement.PolicyFeatures.PolicyAudit" staticId="0x0101004EE5854DE220B94E991E11122A318A16|8138272" UniqueId="f5957dd4-88a6-4569-909e-3cb3dff678b2">
      <p:Name>审核</p:Name>
      <p:Description>审核用户对文档和列表项所做的操作，并将审核结果写入审核日志。</p:Description>
      <p:CustomData>
        <Audit>
          <Update/>
          <View/>
          <CheckInOut/>
          <MoveCopy/>
          <DeleteRestore/>
        </Audit>
      </p:CustomData>
    </p:PolicyItem>
  </p:PolicyItems>
</p:Policy>
</file>

<file path=customXml/itemProps1.xml><?xml version="1.0" encoding="utf-8"?>
<ds:datastoreItem xmlns:ds="http://schemas.openxmlformats.org/officeDocument/2006/customXml" ds:itemID="{8C8DC7F7-590E-4B67-8B5E-57CFB929B4D3}">
  <ds:schemaRefs>
    <ds:schemaRef ds:uri="http://schemas.microsoft.com/sharepoint/v3/contenttype/forms"/>
  </ds:schemaRefs>
</ds:datastoreItem>
</file>

<file path=customXml/itemProps2.xml><?xml version="1.0" encoding="utf-8"?>
<ds:datastoreItem xmlns:ds="http://schemas.openxmlformats.org/officeDocument/2006/customXml" ds:itemID="{7A1AF15C-175D-48F8-8E8B-DB5370DC0F47}">
  <ds:schemaRefs>
    <ds:schemaRef ds:uri="http://purl.org/dc/terms/"/>
    <ds:schemaRef ds:uri="http://schemas.microsoft.com/sharepoint/v3"/>
    <ds:schemaRef ds:uri="http://schemas.microsoft.com/office/infopath/2007/PartnerControls"/>
    <ds:schemaRef ds:uri="http://schemas.microsoft.com/office/2006/documentManagement/types"/>
    <ds:schemaRef ds:uri="http://purl.org/dc/elements/1.1/"/>
    <ds:schemaRef ds:uri="http://schemas.microsoft.com/office/2006/metadata/properties"/>
    <ds:schemaRef ds:uri="fc6b8a78-9cd0-4cc6-baee-b142f5a56004"/>
    <ds:schemaRef ds:uri="http://schemas.openxmlformats.org/package/2006/metadata/core-properties"/>
    <ds:schemaRef ds:uri="f8a3fe29-74c6-4120-b1a1-1f96a8bfa6cd"/>
    <ds:schemaRef ds:uri="http://www.w3.org/XML/1998/namespace"/>
    <ds:schemaRef ds:uri="http://purl.org/dc/dcmitype/"/>
  </ds:schemaRefs>
</ds:datastoreItem>
</file>

<file path=customXml/itemProps3.xml><?xml version="1.0" encoding="utf-8"?>
<ds:datastoreItem xmlns:ds="http://schemas.openxmlformats.org/officeDocument/2006/customXml" ds:itemID="{3AC722CA-287C-4E0B-BE73-05B752415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8a3fe29-74c6-4120-b1a1-1f96a8bfa6cd"/>
    <ds:schemaRef ds:uri="fc6b8a78-9cd0-4cc6-baee-b142f5a560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D972079-F247-4EE0-A5FF-D2693E939131}">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PPT Template CN_标准版</Template>
  <TotalTime>11533</TotalTime>
  <Words>1188</Words>
  <Application>Microsoft Office PowerPoint</Application>
  <PresentationFormat>宽屏</PresentationFormat>
  <Paragraphs>395</Paragraphs>
  <Slides>23</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Heiti SC Light</vt:lpstr>
      <vt:lpstr>等线</vt:lpstr>
      <vt:lpstr>宋体</vt:lpstr>
      <vt:lpstr>Microsoft YaHei</vt:lpstr>
      <vt:lpstr>Microsoft YaHei</vt:lpstr>
      <vt:lpstr>Arial</vt:lpstr>
      <vt:lpstr>Calibri</vt:lpstr>
      <vt:lpstr>Century Gothic</vt:lpstr>
      <vt:lpstr>Times</vt:lpstr>
      <vt:lpstr>Wingdings</vt:lpstr>
      <vt:lpstr>PPT Template CN-16X9</vt:lpstr>
      <vt:lpstr>决策树与集成学习分享(2020-05-28)</vt:lpstr>
      <vt:lpstr>PowerPoint 演示文稿</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集成算法</vt:lpstr>
      <vt:lpstr>集成算法</vt:lpstr>
      <vt:lpstr>集成算法</vt:lpstr>
      <vt:lpstr>集成算法</vt:lpstr>
      <vt:lpstr>实战</vt:lpstr>
      <vt:lpstr>实战</vt:lpstr>
      <vt:lpstr>实战</vt:lpstr>
      <vt:lpstr>谢 谢！</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知识图谱产品规划</dc:title>
  <dc:creator>Hua</dc:creator>
  <cp:keywords>浩鲸科技</cp:keywords>
  <cp:lastModifiedBy>Shi JinPu</cp:lastModifiedBy>
  <cp:revision>544</cp:revision>
  <dcterms:created xsi:type="dcterms:W3CDTF">2018-08-29T06:48:10Z</dcterms:created>
  <dcterms:modified xsi:type="dcterms:W3CDTF">2020-05-29T10:39:34Z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0x0101004EE5854DE220B94E991E11122A318A16</vt:lpwstr>
  </property>
  <property fmtid="{D5CDD505-2E9C-101B-9397-08002B2CF9AE}" pid="4" name="DocumentTag">
    <vt:lpwstr/>
  </property>
</Properties>
</file>